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30" r:id="rId2"/>
    <p:sldId id="701" r:id="rId3"/>
    <p:sldId id="631" r:id="rId4"/>
    <p:sldId id="702" r:id="rId5"/>
    <p:sldId id="685" r:id="rId6"/>
    <p:sldId id="726" r:id="rId7"/>
    <p:sldId id="721" r:id="rId8"/>
    <p:sldId id="723" r:id="rId9"/>
    <p:sldId id="728" r:id="rId10"/>
    <p:sldId id="725" r:id="rId11"/>
    <p:sldId id="710" r:id="rId12"/>
    <p:sldId id="711" r:id="rId13"/>
    <p:sldId id="712" r:id="rId14"/>
    <p:sldId id="729" r:id="rId15"/>
    <p:sldId id="731" r:id="rId16"/>
    <p:sldId id="727" r:id="rId17"/>
    <p:sldId id="732" r:id="rId18"/>
    <p:sldId id="704" r:id="rId19"/>
    <p:sldId id="705" r:id="rId20"/>
  </p:sldIdLst>
  <p:sldSz cx="9144000" cy="6858000" type="screen4x3"/>
  <p:notesSz cx="9926638" cy="6797675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1172">
          <p15:clr>
            <a:srgbClr val="A4A3A4"/>
          </p15:clr>
        </p15:guide>
        <p15:guide id="3" orient="horz" pos="2056">
          <p15:clr>
            <a:srgbClr val="A4A3A4"/>
          </p15:clr>
        </p15:guide>
        <p15:guide id="4" orient="horz" pos="2872">
          <p15:clr>
            <a:srgbClr val="A4A3A4"/>
          </p15:clr>
        </p15:guide>
        <p15:guide id="5" pos="4369">
          <p15:clr>
            <a:srgbClr val="A4A3A4"/>
          </p15:clr>
        </p15:guide>
        <p15:guide id="6" pos="5465">
          <p15:clr>
            <a:srgbClr val="A4A3A4"/>
          </p15:clr>
        </p15:guide>
        <p15:guide id="7" pos="568">
          <p15:clr>
            <a:srgbClr val="A4A3A4"/>
          </p15:clr>
        </p15:guide>
        <p15:guide id="8" pos="1560">
          <p15:clr>
            <a:srgbClr val="A4A3A4"/>
          </p15:clr>
        </p15:guide>
        <p15:guide id="9" pos="1504">
          <p15:clr>
            <a:srgbClr val="A4A3A4"/>
          </p15:clr>
        </p15:guide>
        <p15:guide id="10" pos="3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953"/>
    <a:srgbClr val="7E0E19"/>
    <a:srgbClr val="69613B"/>
    <a:srgbClr val="877849"/>
    <a:srgbClr val="003300"/>
    <a:srgbClr val="3333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743" autoAdjust="0"/>
  </p:normalViewPr>
  <p:slideViewPr>
    <p:cSldViewPr snapToGrid="0" snapToObjects="1">
      <p:cViewPr varScale="1">
        <p:scale>
          <a:sx n="111" d="100"/>
          <a:sy n="111" d="100"/>
        </p:scale>
        <p:origin x="-1824" y="-78"/>
      </p:cViewPr>
      <p:guideLst>
        <p:guide orient="horz" pos="572"/>
        <p:guide orient="horz" pos="1172"/>
        <p:guide orient="horz" pos="2056"/>
        <p:guide orient="horz" pos="2872"/>
        <p:guide pos="4369"/>
        <p:guide pos="5465"/>
        <p:guide pos="568"/>
        <p:guide pos="1560"/>
        <p:guide pos="1504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100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Продукция ,</a:t>
            </a:r>
            <a:r>
              <a:rPr lang="ru-RU" sz="1400" i="1" kern="120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обращаемая на рынке ЕАЭС</a:t>
            </a:r>
            <a:endParaRPr lang="ru-RU" sz="1400" i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073243041581162"/>
          <c:y val="2.404407011746169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179585868030466E-2"/>
          <c:y val="0.12002273245947873"/>
          <c:w val="0.92964082826393901"/>
          <c:h val="0.82330548830164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Продукция, которая включена  в единый перечень продукции,  в отношении которой приняты технические регламенты ЕАЭС
</c:v>
                </c:pt>
                <c:pt idx="1">
                  <c:v>Продукция, которая включена  в единый перечень продукции,  в отношении которой не приняты технические регламенты ЕАЭС
</c:v>
                </c:pt>
                <c:pt idx="2">
                  <c:v>Остальная продукция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1"/>
            <a:ext cx="430371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34AF84-2978-4640-9B05-F33362B507B8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2F194B-258A-4B98-8013-4E7D47C77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6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1"/>
            <a:ext cx="430371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3880D4-BDD2-4848-9A6D-B4DEAAA42FD4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30564"/>
            <a:ext cx="7942263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65E22A-50F7-442F-945D-9528DE62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57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5E22A-50F7-442F-945D-9528DE62620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B752-82CB-3842-9E7C-0B29134AE16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2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B752-82CB-3842-9E7C-0B29134AE16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B752-82CB-3842-9E7C-0B29134AE16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8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solidFill>
                <a:srgbClr val="252525"/>
              </a:solidFill>
              <a:sym typeface="Trebuchet MS" pitchFamily="34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DADC34-084D-4816-92DC-9B4058549354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3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5E22A-50F7-442F-945D-9528DE62620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0AD-6303-48D5-9563-DB3F63452B5F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AFD55D3-DB7C-4232-B861-20D7E8D77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718F-ED0E-4516-8F6A-572A19488211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15A7450-3BB7-4302-B893-EB289F983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C5D2-5BE9-4BD7-89A9-48F93848DAB8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7DD3BBBA-5861-4733-BE38-AADB08C5D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7712-4E73-41AA-9049-F7E065015941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2F4AB882-B4AC-4123-8767-8C7651EB3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53A0-D73C-44B6-A052-183CD1546A17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497C9956-A53F-4125-833B-4E0122AB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504B-336E-48BB-B132-AA858EFDB959}" type="datetime1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41436729-E7B0-41EE-8F11-F49535402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8FA4-F20F-4B47-B265-D4CD3584B3FC}" type="datetime1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B046065A-429E-4458-A438-3437C6C48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68B9-7560-40D7-8E3C-340B207ECBE1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DD1DA4E-D2E5-4E09-9C99-460AEF39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1DE0-8784-4E68-BA91-4F7D4D825BC0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fld id="{4B5BA01F-CEBD-4BED-9A96-1BAFA9205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DD40-4313-4C4F-B27E-127FEB3DBC16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9972C74-2277-4FE0-A1C1-5D4FBE1D0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65B49-7698-4BF7-AD21-3E8639256BF6}" type="datetime1">
              <a:rPr lang="ru-RU" smtClean="0"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BCB08D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84EE688-2CD2-46BE-B098-D4B682F6F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32953"/>
          </a:solidFill>
          <a:latin typeface="Times"/>
          <a:ea typeface="Times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"/>
          <a:ea typeface="Times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"/>
          <a:ea typeface="Times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"/>
          <a:ea typeface="Times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"/>
          <a:ea typeface="Times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"/>
          <a:ea typeface="Times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961569" y="4695100"/>
            <a:ext cx="50069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Корешков Валерий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Николаевич, </a:t>
            </a:r>
          </a:p>
          <a:p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член Коллегии 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(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Министр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)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 </a:t>
            </a:r>
          </a:p>
          <a:p>
            <a:r>
              <a:rPr lang="ru-RU" sz="1400" i="1" dirty="0" smtClean="0">
                <a:solidFill>
                  <a:srgbClr val="032953"/>
                </a:solidFill>
                <a:ea typeface="Batang" pitchFamily="18" charset="-127"/>
              </a:rPr>
              <a:t>Евразийской экономической комиссии</a:t>
            </a:r>
          </a:p>
          <a:p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по вопросам технического регулирования</a:t>
            </a:r>
          </a:p>
          <a:p>
            <a:endParaRPr lang="ru-RU" sz="1600" i="1" dirty="0">
              <a:solidFill>
                <a:srgbClr val="032953"/>
              </a:solidFill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54" y="27991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32953"/>
                </a:solidFill>
                <a:cs typeface="Aharoni" panose="02010803020104030203" pitchFamily="2" charset="-79"/>
              </a:rPr>
              <a:t>Развитие системы технического регулирования </a:t>
            </a:r>
            <a:r>
              <a:rPr lang="ru-RU" b="1" i="1" dirty="0" smtClean="0">
                <a:solidFill>
                  <a:srgbClr val="032953"/>
                </a:solidFill>
                <a:cs typeface="Aharoni" panose="02010803020104030203" pitchFamily="2" charset="-79"/>
              </a:rPr>
              <a:t> Евразийского экономического союза</a:t>
            </a:r>
            <a:endParaRPr lang="ru-RU" b="1" i="1" dirty="0">
              <a:solidFill>
                <a:srgbClr val="032953"/>
              </a:solidFill>
              <a:ea typeface="Batang" pitchFamily="18" charset="-127"/>
              <a:cs typeface="Aharoni" panose="02010803020104030203" pitchFamily="2" charset="-79"/>
            </a:endParaRPr>
          </a:p>
        </p:txBody>
      </p:sp>
      <p:pic>
        <p:nvPicPr>
          <p:cNvPr id="4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00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747" y="1627785"/>
            <a:ext cx="724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</a:rPr>
              <a:t>…Аккредитацию органов по оценке соответствия проводят органы по аккредитации государств-членов, уполномоченные в соответствии с законодательством государств-членов на осуществление этой деятельности…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77" y="1325465"/>
            <a:ext cx="8499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E0E19"/>
                </a:solidFill>
              </a:rPr>
              <a:t>Статья </a:t>
            </a:r>
            <a:r>
              <a:rPr lang="ru-RU" sz="1600" b="1" i="1" dirty="0" smtClean="0">
                <a:solidFill>
                  <a:srgbClr val="7E0E19"/>
                </a:solidFill>
              </a:rPr>
              <a:t>54 </a:t>
            </a:r>
            <a:r>
              <a:rPr lang="ru-RU" sz="1600" b="1" i="1" dirty="0" smtClean="0">
                <a:solidFill>
                  <a:srgbClr val="002060"/>
                </a:solidFill>
              </a:rPr>
              <a:t>«Аккредитация»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21924" y="911262"/>
            <a:ext cx="9144000" cy="42049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986" y="2315702"/>
            <a:ext cx="857940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rgbClr val="7E0E19"/>
                </a:solidFill>
              </a:rPr>
              <a:t>Приложение №11  </a:t>
            </a:r>
            <a:r>
              <a:rPr lang="ru-RU" sz="1600" b="1" i="1" dirty="0" smtClean="0">
                <a:solidFill>
                  <a:srgbClr val="002060"/>
                </a:solidFill>
              </a:rPr>
              <a:t>«Протокол о признании результатов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работ по аккредитации органов по оценке соответствия»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98884"/>
              </p:ext>
            </p:extLst>
          </p:nvPr>
        </p:nvGraphicFramePr>
        <p:xfrm>
          <a:off x="592346" y="3526268"/>
          <a:ext cx="8145254" cy="1506056"/>
        </p:xfrm>
        <a:graphic>
          <a:graphicData uri="http://schemas.openxmlformats.org/drawingml/2006/table">
            <a:tbl>
              <a:tblPr/>
              <a:tblGrid>
                <a:gridCol w="1343598"/>
                <a:gridCol w="1343598"/>
                <a:gridCol w="1342619"/>
                <a:gridCol w="1342619"/>
                <a:gridCol w="1352949"/>
                <a:gridCol w="1419871"/>
              </a:tblGrid>
              <a:tr h="911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Республика Армения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Республика Беларусь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Республика Казахстан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Кыргызская Республика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Российская Федерация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Всего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2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13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55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331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79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271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28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829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1718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ОС – 974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ИЛ – 2361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202518" y="2983509"/>
            <a:ext cx="8781922" cy="6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E0E19"/>
                </a:solidFill>
              </a:rPr>
              <a:t>ЕДИНЫЙ </a:t>
            </a:r>
            <a:r>
              <a:rPr lang="ru-RU" sz="1600" b="1" dirty="0">
                <a:solidFill>
                  <a:srgbClr val="7E0E19"/>
                </a:solidFill>
              </a:rPr>
              <a:t>РЕЕСТР </a:t>
            </a:r>
            <a:r>
              <a:rPr lang="ru-RU" sz="1600" b="1" dirty="0" smtClean="0">
                <a:solidFill>
                  <a:srgbClr val="7E0E19"/>
                </a:solidFill>
              </a:rPr>
              <a:t>ОРГАНОВ ПО ОЦЕНКЕ СООТВЕТСТВИЯ: </a:t>
            </a:r>
            <a:endParaRPr lang="ru-RU" sz="1600" b="1" dirty="0">
              <a:solidFill>
                <a:srgbClr val="7E0E1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060" y="4950750"/>
            <a:ext cx="478338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chemeClr val="bg1"/>
                </a:solidFill>
              </a:rPr>
              <a:t>ОС – органы по сертификации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ИЛ – аккредитованные испытательные лаборатории (центры) 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5506" y="4966963"/>
            <a:ext cx="2628900" cy="398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www.</a:t>
            </a:r>
            <a:r>
              <a:rPr lang="en-US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eurasiancommission.org</a:t>
            </a:r>
            <a:endParaRPr lang="ru-RU" sz="12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777" y="5575083"/>
            <a:ext cx="814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32953"/>
                </a:solidFill>
              </a:rPr>
              <a:t>По состоянию на 18 февраля 2016 года в ЕАЭС на </a:t>
            </a:r>
            <a:r>
              <a:rPr lang="ru-RU" sz="1400" b="1" i="1" dirty="0">
                <a:solidFill>
                  <a:srgbClr val="032953"/>
                </a:solidFill>
              </a:rPr>
              <a:t>соответствие </a:t>
            </a:r>
            <a:r>
              <a:rPr lang="ru-RU" sz="1400" b="1" i="1" dirty="0" smtClean="0">
                <a:solidFill>
                  <a:srgbClr val="032953"/>
                </a:solidFill>
              </a:rPr>
              <a:t>требованиям единых технических регламентов :</a:t>
            </a:r>
          </a:p>
          <a:p>
            <a:pPr algn="ctr"/>
            <a:r>
              <a:rPr lang="ru-RU" sz="1400" b="1" i="1" dirty="0" smtClean="0">
                <a:solidFill>
                  <a:srgbClr val="032953"/>
                </a:solidFill>
              </a:rPr>
              <a:t>- выдано около </a:t>
            </a:r>
            <a:r>
              <a:rPr lang="ru-RU" sz="1400" b="1" i="1" dirty="0" smtClean="0">
                <a:solidFill>
                  <a:srgbClr val="7E0E19"/>
                </a:solidFill>
              </a:rPr>
              <a:t>500 тысяч сертификатов соответствия</a:t>
            </a:r>
          </a:p>
          <a:p>
            <a:pPr algn="ctr"/>
            <a:r>
              <a:rPr lang="ru-RU" sz="1400" b="1" i="1" dirty="0" smtClean="0">
                <a:solidFill>
                  <a:srgbClr val="032953"/>
                </a:solidFill>
              </a:rPr>
              <a:t>- зарегистрировано более </a:t>
            </a:r>
            <a:r>
              <a:rPr lang="ru-RU" sz="1400" b="1" i="1" dirty="0" smtClean="0">
                <a:solidFill>
                  <a:srgbClr val="7E0E19"/>
                </a:solidFill>
              </a:rPr>
              <a:t>1,5 миллиона деклараций о соответствии</a:t>
            </a:r>
            <a:endParaRPr lang="ru-RU" sz="1400" b="1" i="1" dirty="0">
              <a:solidFill>
                <a:srgbClr val="7E0E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66" y="1370616"/>
            <a:ext cx="8756650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Clr>
                <a:srgbClr val="7E0E19"/>
              </a:buClr>
            </a:pP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принципах и подходах к гармонизации законодательства государств – членов Евразийского экономического союза в сфере государственного контроля (надзора) за соблюдением требований технических </a:t>
            </a: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регламентов»</a:t>
            </a:r>
            <a:endParaRPr lang="ru-RU" sz="1600" b="1" dirty="0">
              <a:solidFill>
                <a:srgbClr val="7E0E1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9281" y="926915"/>
            <a:ext cx="2693115" cy="461665"/>
          </a:xfrm>
          <a:prstGeom prst="rect">
            <a:avLst/>
          </a:prstGeom>
          <a:solidFill>
            <a:srgbClr val="032953"/>
          </a:solidFill>
          <a:ln/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Разрабатывается </a:t>
            </a:r>
            <a:br>
              <a:rPr lang="ru-RU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Республикой Армения</a:t>
            </a:r>
            <a:endParaRPr lang="ru-RU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28"/>
          <p:cNvSpPr>
            <a:spLocks noChangeArrowheads="1"/>
          </p:cNvSpPr>
          <p:nvPr/>
        </p:nvSpPr>
        <p:spPr bwMode="auto">
          <a:xfrm>
            <a:off x="1976086" y="111201"/>
            <a:ext cx="652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77849"/>
                </a:solidFill>
                <a:latin typeface="Arial" panose="020B0604020202020204" pitchFamily="34" charset="0"/>
              </a:rPr>
              <a:t>Проект международного договора ЕАЭС</a:t>
            </a:r>
            <a:endParaRPr lang="ru-RU" b="1" dirty="0">
              <a:solidFill>
                <a:srgbClr val="877849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742" y="5827170"/>
            <a:ext cx="8765074" cy="773005"/>
          </a:xfrm>
          <a:prstGeom prst="rect">
            <a:avLst/>
          </a:prstGeom>
          <a:noFill/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безопасности обращаемой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и эффективности контроля путем применения в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государствах – членах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эквивалентных подходов к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надзору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лучшей международной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endParaRPr lang="ru-RU" sz="14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171748" y="3306373"/>
            <a:ext cx="7817067" cy="93710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v"/>
            </a:pP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Органами  государственного  контроля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(надзора)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выпускаемой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и находящейся в обращении на территории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продукции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связанным с требованиями к такой продукции процессам </a:t>
            </a:r>
            <a:endParaRPr lang="ru-RU" sz="1500" i="1" kern="0" dirty="0">
              <a:solidFill>
                <a:srgbClr val="032953"/>
              </a:solidFill>
              <a:latin typeface="Arial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71748" y="4396520"/>
            <a:ext cx="7817067" cy="90853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v"/>
            </a:pPr>
            <a:endParaRPr lang="ru-RU" sz="1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v"/>
            </a:pP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между государствами – членами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выявлении продукции,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требованиям технических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регламентов</a:t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интегрированной информационной системы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v"/>
            </a:pPr>
            <a:endParaRPr lang="ru-RU" sz="1400" b="1" i="1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 rot="5400000">
            <a:off x="4511279" y="1146010"/>
            <a:ext cx="215902" cy="8846340"/>
          </a:xfrm>
          <a:prstGeom prst="rightBrace">
            <a:avLst>
              <a:gd name="adj1" fmla="val 333714"/>
              <a:gd name="adj2" fmla="val 50000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  <a:sym typeface="Symbol" pitchFamily="18" charset="2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35328" y="2269745"/>
            <a:ext cx="7817067" cy="93710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lgDash"/>
            <a:headEnd/>
            <a:tailEnd/>
          </a:ln>
          <a:effectLst/>
        </p:spPr>
        <p:txBody>
          <a:bodyPr anchor="ctr"/>
          <a:lstStyle/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v"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функций контроля (надзора) за исполнением требований </a:t>
            </a:r>
            <a:b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регламентов ЕАЭС на основе единых подходов и правил,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применяемых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государствами-членами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с учетом оценки рисков</a:t>
            </a:r>
            <a:endParaRPr lang="ru-RU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1" y="846227"/>
            <a:ext cx="8756651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Clr>
                <a:srgbClr val="7E0E19"/>
              </a:buClr>
            </a:pPr>
            <a:r>
              <a:rPr lang="ru-RU" sz="14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</a:t>
            </a:r>
            <a:r>
              <a:rPr lang="ru-RU" sz="1400" b="1" dirty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правилах и порядке обеспечения безопасности и обращения продукции, </a:t>
            </a:r>
            <a:r>
              <a:rPr lang="ru-RU" sz="14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</a:t>
            </a:r>
            <a:br>
              <a:rPr lang="ru-RU" sz="14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которой не установлены техническими регламентами </a:t>
            </a:r>
            <a:r>
              <a:rPr lang="ru-RU" sz="14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Союза»</a:t>
            </a:r>
            <a:endParaRPr lang="ru-RU" sz="1400" b="1" dirty="0">
              <a:solidFill>
                <a:srgbClr val="7E0E1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64437" y="2617677"/>
          <a:ext cx="3971053" cy="313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497723" y="1404662"/>
            <a:ext cx="6407188" cy="72732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 i="1" u="sng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принцип</a:t>
            </a:r>
            <a:r>
              <a:rPr lang="ru-RU" sz="12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продукция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обращаемая на рынке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должна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безопасной, в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числе, при ее эксплуатации (применении по назначению),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хранении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перевозке и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endParaRPr lang="ru-RU" sz="1200" i="1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27539" y="2187085"/>
            <a:ext cx="2301702" cy="10093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Продукция, которая включена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перечень продукции,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которой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технические регламенты ЕАЭС</a:t>
            </a: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035490" y="3276588"/>
            <a:ext cx="2301702" cy="1072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Продукция, которая включена </a:t>
            </a:r>
            <a:b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единый перечень продукции, </a:t>
            </a:r>
            <a:b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которой не приняты технические регламенты ЕАЭС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533136" y="2187733"/>
            <a:ext cx="2371775" cy="100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продукции обеспечивается соответствием требований</a:t>
            </a:r>
            <a:b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регламентов ЕАЭС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531730" y="3256186"/>
            <a:ext cx="2373182" cy="107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продукции обеспечивается  соответствием  требованиям, установленным национальным законодательством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19588" y="4483768"/>
            <a:ext cx="2301702" cy="539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остальная продукция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547632" y="4412974"/>
            <a:ext cx="2363892" cy="13676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продукции обеспечивается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изготовителем,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характеристик самой продукции, предоставления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исчерпывающей информации</a:t>
            </a:r>
            <a:b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 продукции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337192" y="2631882"/>
            <a:ext cx="210440" cy="484632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329241" y="3544556"/>
            <a:ext cx="210440" cy="4846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337192" y="4844688"/>
            <a:ext cx="210440" cy="484632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030739" y="5112746"/>
            <a:ext cx="2301702" cy="539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обеспечивают ее свободное обращение на территории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07555" y="5904732"/>
            <a:ext cx="8729160" cy="9621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безопасности продукции, в том числе сбор и анализ информации о случаях причинения </a:t>
            </a:r>
            <a:r>
              <a:rPr lang="ru-RU" sz="12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вреда.</a:t>
            </a:r>
            <a:endParaRPr lang="ru-RU" sz="12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</a:t>
            </a: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об опасной продукции через единую информационную систему оповещения об опасной продукции ЕАЭС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50929" y="3076195"/>
            <a:ext cx="855325" cy="359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106254" y="5087004"/>
            <a:ext cx="855325" cy="359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E0E19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869559" y="3121941"/>
            <a:ext cx="855325" cy="35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7"/>
          <p:cNvSpPr>
            <a:spLocks/>
          </p:cNvSpPr>
          <p:nvPr/>
        </p:nvSpPr>
        <p:spPr bwMode="auto">
          <a:xfrm rot="5400000">
            <a:off x="4483590" y="1345922"/>
            <a:ext cx="149691" cy="8967927"/>
          </a:xfrm>
          <a:prstGeom prst="rightBrace">
            <a:avLst>
              <a:gd name="adj1" fmla="val 333714"/>
              <a:gd name="adj2" fmla="val 50000"/>
            </a:avLst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  <a:sym typeface="Symbol" pitchFamily="18" charset="2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8"/>
          <p:cNvSpPr>
            <a:spLocks noChangeArrowheads="1"/>
          </p:cNvSpPr>
          <p:nvPr/>
        </p:nvSpPr>
        <p:spPr bwMode="auto">
          <a:xfrm>
            <a:off x="1961578" y="150067"/>
            <a:ext cx="6471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77849"/>
                </a:solidFill>
                <a:latin typeface="Arial" panose="020B0604020202020204" pitchFamily="34" charset="0"/>
              </a:rPr>
              <a:t>Проект международного договора ЕАЭС</a:t>
            </a:r>
            <a:endParaRPr lang="ru-RU" b="1" dirty="0">
              <a:solidFill>
                <a:srgbClr val="87784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2" y="841663"/>
            <a:ext cx="875665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Clr>
                <a:srgbClr val="7E0E19"/>
              </a:buClr>
            </a:pP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порядке и условиях устранения технических барьеров </a:t>
            </a: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 </a:t>
            </a:r>
            <a:r>
              <a:rPr lang="ru-RU" sz="1600" b="1" dirty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взаимной торговле с третьими </a:t>
            </a:r>
            <a:r>
              <a:rPr lang="ru-RU" sz="1600" b="1" dirty="0" smtClean="0">
                <a:solidFill>
                  <a:srgbClr val="7E0E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странами»</a:t>
            </a:r>
            <a:endParaRPr lang="ru-RU" sz="1600" b="1" dirty="0">
              <a:solidFill>
                <a:srgbClr val="7E0E1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15898" y="3157002"/>
            <a:ext cx="2946402" cy="92745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соответствия продукции обязательным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эквивалентным,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установленным в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  <a:endParaRPr lang="ru-RU" sz="1200" i="1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897" y="2533651"/>
            <a:ext cx="8740896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E0E19"/>
                </a:solidFill>
              </a:rPr>
              <a:t>Обеспечение возможности взаимного признания результатов оценки соответствия при соблюдении условий: </a:t>
            </a:r>
            <a:endParaRPr lang="ru-RU" sz="1600" b="1" i="1" dirty="0">
              <a:solidFill>
                <a:srgbClr val="7E0E19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03077" y="1495425"/>
            <a:ext cx="8756650" cy="99060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условия устранения технических барьеров во взаимной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торговле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третьими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странами посредством </a:t>
            </a:r>
            <a:b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 </a:t>
            </a: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оценки соответствия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315102" y="3157002"/>
            <a:ext cx="2741842" cy="917932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признания эквивалентности обязательных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endParaRPr lang="ru-RU" sz="1200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15898" y="4215894"/>
            <a:ext cx="4370447" cy="1251456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органами по аккредитации государств – членов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и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третьей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страны  взаимных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сравнительных оценок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достижения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равнозначности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применяемых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процедур</a:t>
            </a:r>
            <a:endParaRPr lang="ru-RU" sz="1200" i="1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67326" y="3151625"/>
            <a:ext cx="2741842" cy="917932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сотрудничества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членов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</a:t>
            </a:r>
            <a:b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третьих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</a:t>
            </a:r>
            <a:endParaRPr lang="ru-RU" sz="1200" i="1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665331" y="4225419"/>
            <a:ext cx="4243838" cy="1251456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подтверждения соответствия продукции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процедур  оценки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третьей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стране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той </a:t>
            </a:r>
            <a:r>
              <a:rPr lang="ru-RU" sz="1200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 </a:t>
            </a:r>
            <a:r>
              <a:rPr lang="ru-RU" sz="1200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степени, что и при проведении процедур, применяемых в рамках ЕАЭС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7322" y="5848349"/>
            <a:ext cx="8765074" cy="908145"/>
          </a:xfrm>
          <a:prstGeom prst="rect">
            <a:avLst/>
          </a:prstGeom>
          <a:noFill/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применение механизмов обеспечивающих </a:t>
            </a:r>
            <a:r>
              <a:rPr lang="ru-RU" sz="16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взаимного </a:t>
            </a:r>
            <a:r>
              <a:rPr lang="ru-RU" sz="16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 результатов оценки </a:t>
            </a:r>
            <a:r>
              <a:rPr lang="ru-RU" sz="16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endParaRPr lang="ru-RU" sz="16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4478393" y="1439187"/>
            <a:ext cx="215902" cy="8788521"/>
          </a:xfrm>
          <a:prstGeom prst="rightBrace">
            <a:avLst>
              <a:gd name="adj1" fmla="val 333714"/>
              <a:gd name="adj2" fmla="val 50000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  <a:sym typeface="Symbol" pitchFamily="18" charset="2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961578" y="150067"/>
            <a:ext cx="6471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77849"/>
                </a:solidFill>
                <a:latin typeface="Arial" panose="020B0604020202020204" pitchFamily="34" charset="0"/>
              </a:rPr>
              <a:t>Проект международного договора ЕАЭС</a:t>
            </a:r>
            <a:endParaRPr lang="ru-RU" b="1" dirty="0">
              <a:solidFill>
                <a:srgbClr val="87784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14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4633681" y="2354926"/>
            <a:ext cx="3933461" cy="8203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spcBef>
                <a:spcPts val="600"/>
              </a:spcBef>
              <a:spcAft>
                <a:spcPts val="100"/>
              </a:spcAft>
              <a:buClr>
                <a:srgbClr val="032953"/>
              </a:buClr>
              <a:buSzPct val="120000"/>
              <a:defRPr/>
            </a:pP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Единые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паспортов самоходных машин и других видов техники</a:t>
            </a:r>
            <a:endParaRPr lang="ru-RU" altLang="ko-KR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13" y="1357536"/>
            <a:ext cx="853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введении единых форм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паспорта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транспортного средства  </a:t>
            </a:r>
            <a:b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(паспорта шасси транспортного средства)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паспорта самоходной машины и других видов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 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организации систем электронных паспортов </a:t>
            </a:r>
            <a:b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 августа 2014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-120356" y="844682"/>
            <a:ext cx="9340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77849"/>
                </a:solidFill>
                <a:latin typeface="Arial" panose="020B0604020202020204" pitchFamily="34" charset="0"/>
              </a:rPr>
              <a:t>Единая в ЕАЭС система выпуска в обращение  транспортных средств</a:t>
            </a:r>
            <a:br>
              <a:rPr lang="ru-RU" sz="1600" b="1" dirty="0" smtClean="0">
                <a:solidFill>
                  <a:srgbClr val="877849"/>
                </a:solidFill>
                <a:latin typeface="Arial" panose="020B0604020202020204" pitchFamily="34" charset="0"/>
              </a:rPr>
            </a:br>
            <a:r>
              <a:rPr lang="ru-RU" sz="1600" b="1" dirty="0" smtClean="0">
                <a:solidFill>
                  <a:srgbClr val="877849"/>
                </a:solidFill>
                <a:latin typeface="Arial" panose="020B0604020202020204" pitchFamily="34" charset="0"/>
              </a:rPr>
              <a:t> и самоходных машин</a:t>
            </a:r>
            <a:endParaRPr lang="ru-RU" sz="1600" b="1" dirty="0">
              <a:solidFill>
                <a:srgbClr val="877849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46080" y="2361885"/>
            <a:ext cx="3730640" cy="789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spcBef>
                <a:spcPts val="600"/>
              </a:spcBef>
              <a:spcAft>
                <a:spcPts val="100"/>
              </a:spcAft>
              <a:buClr>
                <a:srgbClr val="032953"/>
              </a:buClr>
              <a:buSzPct val="120000"/>
              <a:defRPr/>
            </a:pP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администратор </a:t>
            </a:r>
            <a:b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паспортов </a:t>
            </a:r>
            <a:b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(ОАО «Электронный паспорт»)</a:t>
            </a:r>
            <a:endParaRPr lang="ru-RU" altLang="ko-KR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4633681" y="3541457"/>
            <a:ext cx="3933461" cy="1030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spcBef>
                <a:spcPts val="600"/>
              </a:spcBef>
              <a:spcAft>
                <a:spcPts val="100"/>
              </a:spcAft>
              <a:buClr>
                <a:srgbClr val="032953"/>
              </a:buClr>
              <a:buSzPct val="120000"/>
              <a:defRPr/>
            </a:pP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 Единый реестр организаций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 – членов Союза и организаций – изготовителей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средств,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самоходных машин, осуществляющих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паспортов</a:t>
            </a:r>
            <a:endParaRPr lang="ru-RU" altLang="ko-KR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46081" y="3622923"/>
            <a:ext cx="3730640" cy="9490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spcBef>
                <a:spcPts val="600"/>
              </a:spcBef>
              <a:spcAft>
                <a:spcPts val="100"/>
              </a:spcAft>
              <a:buClr>
                <a:srgbClr val="032953"/>
              </a:buClr>
              <a:buSzPct val="120000"/>
              <a:defRPr/>
            </a:pP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Порядок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систем электронных паспортов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 и </a:t>
            </a:r>
            <a:r>
              <a:rPr lang="ru-RU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самоходных </a:t>
            </a:r>
            <a:r>
              <a:rPr lang="ru-RU" altLang="ko-K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</a:t>
            </a:r>
            <a:endParaRPr lang="ru-RU" altLang="ko-KR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8580" y="5458706"/>
            <a:ext cx="66585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329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32953"/>
                </a:solidFill>
              </a:rPr>
              <a:t>допускается оформление </a:t>
            </a:r>
            <a:r>
              <a:rPr lang="ru-RU" sz="1400" b="1" i="1" u="sng" dirty="0">
                <a:solidFill>
                  <a:srgbClr val="032953"/>
                </a:solidFill>
              </a:rPr>
              <a:t>паспортов транспортных средств </a:t>
            </a:r>
            <a:br>
              <a:rPr lang="ru-RU" sz="1400" b="1" i="1" u="sng" dirty="0">
                <a:solidFill>
                  <a:srgbClr val="032953"/>
                </a:solidFill>
              </a:rPr>
            </a:br>
            <a:r>
              <a:rPr lang="ru-RU" sz="1400" b="1" i="1" dirty="0">
                <a:solidFill>
                  <a:srgbClr val="032953"/>
                </a:solidFill>
              </a:rPr>
              <a:t>в соответствии с </a:t>
            </a:r>
            <a:r>
              <a:rPr lang="ru-RU" sz="1400" b="1" i="1" u="sng" dirty="0">
                <a:solidFill>
                  <a:srgbClr val="032953"/>
                </a:solidFill>
              </a:rPr>
              <a:t>национальным законодательством</a:t>
            </a:r>
            <a:endParaRPr lang="ru-RU" sz="1400" b="1" i="1" u="sng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92688" y="3076109"/>
            <a:ext cx="2195942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Совета 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18.09.2014 г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.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№59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32955" y="2987033"/>
            <a:ext cx="2195942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Коллегии 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18.08.2015 г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.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№100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11400" y="4386172"/>
            <a:ext cx="2195942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Коллегии 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22.09.2015 г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.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№122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2955" y="4484844"/>
            <a:ext cx="2195942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Коллегии 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22.09.2015 г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.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№122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7"/>
          <p:cNvSpPr>
            <a:spLocks/>
          </p:cNvSpPr>
          <p:nvPr/>
        </p:nvSpPr>
        <p:spPr bwMode="auto">
          <a:xfrm rot="5400000">
            <a:off x="4470088" y="718739"/>
            <a:ext cx="149691" cy="8967927"/>
          </a:xfrm>
          <a:prstGeom prst="rightBrace">
            <a:avLst>
              <a:gd name="adj1" fmla="val 333714"/>
              <a:gd name="adj2" fmla="val 50000"/>
            </a:avLst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  <a:sym typeface="Symbol" pitchFamily="18" charset="2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080" y="5301931"/>
            <a:ext cx="2035073" cy="307777"/>
          </a:xfrm>
          <a:prstGeom prst="rect">
            <a:avLst/>
          </a:prstGeom>
          <a:solidFill>
            <a:srgbClr val="7E0E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июля 2016 года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8580" y="6154980"/>
            <a:ext cx="665856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329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32953"/>
                </a:solidFill>
              </a:rPr>
              <a:t>оформление</a:t>
            </a:r>
            <a:r>
              <a:rPr lang="ru-RU" sz="1400" b="1" i="1" u="sng" dirty="0" smtClean="0">
                <a:solidFill>
                  <a:srgbClr val="032953"/>
                </a:solidFill>
              </a:rPr>
              <a:t> паспортов </a:t>
            </a:r>
            <a:r>
              <a:rPr lang="ru-RU" sz="1400" b="1" i="1" u="sng" dirty="0">
                <a:solidFill>
                  <a:srgbClr val="032953"/>
                </a:solidFill>
              </a:rPr>
              <a:t>транспортных средств </a:t>
            </a:r>
            <a:br>
              <a:rPr lang="ru-RU" sz="1400" b="1" i="1" u="sng" dirty="0">
                <a:solidFill>
                  <a:srgbClr val="032953"/>
                </a:solidFill>
              </a:rPr>
            </a:br>
            <a:r>
              <a:rPr lang="ru-RU" sz="1400" b="1" i="1" dirty="0" smtClean="0">
                <a:solidFill>
                  <a:srgbClr val="032953"/>
                </a:solidFill>
              </a:rPr>
              <a:t>осуществляется в единой </a:t>
            </a:r>
            <a:r>
              <a:rPr lang="ru-RU" sz="1400" b="1" i="1" u="sng" dirty="0" smtClean="0">
                <a:solidFill>
                  <a:srgbClr val="032953"/>
                </a:solidFill>
              </a:rPr>
              <a:t>электронной системе</a:t>
            </a:r>
            <a:endParaRPr lang="ru-RU" sz="1400" b="1" i="1" u="sng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6079" y="6010043"/>
            <a:ext cx="2035073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июля 2016 года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0215" y="4702561"/>
            <a:ext cx="4578084" cy="2013700"/>
          </a:xfrm>
          <a:prstGeom prst="rect">
            <a:avLst/>
          </a:prstGeom>
        </p:spPr>
      </p:pic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15</a:t>
            </a:fld>
            <a:endParaRPr lang="ru-RU" dirty="0">
              <a:latin typeface="Times"/>
              <a:cs typeface="Times"/>
            </a:endParaRPr>
          </a:p>
        </p:txBody>
      </p:sp>
      <p:pic>
        <p:nvPicPr>
          <p:cNvPr id="15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613" y="975038"/>
            <a:ext cx="853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решений ЕЭК в государствах-членах ЕАЭС 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обеспечению обращения самоходных машин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215" y="4813026"/>
            <a:ext cx="1185138" cy="201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13161" y="4745519"/>
            <a:ext cx="1185138" cy="201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86996" y="4784147"/>
            <a:ext cx="542982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32953"/>
                </a:solidFill>
              </a:rPr>
              <a:t>Республика Армения, Республика Казахстан и Кыргызская Республика – </a:t>
            </a:r>
            <a:br>
              <a:rPr lang="ru-RU" sz="1100" b="1" i="1" dirty="0" smtClean="0">
                <a:solidFill>
                  <a:srgbClr val="032953"/>
                </a:solidFill>
              </a:rPr>
            </a:br>
            <a:r>
              <a:rPr lang="ru-RU" sz="1100" b="1" i="1" dirty="0" smtClean="0">
                <a:solidFill>
                  <a:srgbClr val="032953"/>
                </a:solidFill>
              </a:rPr>
              <a:t>в процессе формирования национального сегмента</a:t>
            </a:r>
            <a:endParaRPr lang="ru-RU" sz="1100" b="1" i="1" dirty="0">
              <a:solidFill>
                <a:srgbClr val="03295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906" y="6359070"/>
            <a:ext cx="2628900" cy="398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www.</a:t>
            </a:r>
            <a:r>
              <a:rPr lang="en-US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eurasiancommission.org</a:t>
            </a:r>
            <a:endParaRPr lang="ru-RU" sz="12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52907"/>
              </p:ext>
            </p:extLst>
          </p:nvPr>
        </p:nvGraphicFramePr>
        <p:xfrm>
          <a:off x="220215" y="1748753"/>
          <a:ext cx="8761511" cy="29972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45452"/>
                <a:gridCol w="4216059"/>
              </a:tblGrid>
              <a:tr h="61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Республика Беларусь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Российская Федерация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13B"/>
                    </a:solidFill>
                  </a:tcPr>
                </a:tc>
              </a:tr>
              <a:tr h="1076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национальная часть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Единого реестра уполномоченных организаций </a:t>
                      </a:r>
                      <a:b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 организаций – изготовителей самоходных машин, осуществляющих оформление паспортов</a:t>
                      </a:r>
                      <a:b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32953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сформирована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национальная часть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Единого реестра уполномоченных организаций </a:t>
                      </a:r>
                      <a:b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r>
                        <a:rPr kumimoji="0" lang="ru-RU" sz="12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E0E19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 организаций – изготовителей самоходных машин, осуществляющих оформление паспортов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формируется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Министерство промышленности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-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орган, ответственный за формирование и ведение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национальной части Единого реестра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Минпромторг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 - </a:t>
                      </a: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орган, ответственный за формирование и ведение национальной части Единого реестра  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Минфин (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Госзнак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)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орган, ответственный за печать бланков ПСМ   </a:t>
                      </a:r>
                      <a:b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</a:b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Минсельхоз (ОАО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Спецбланк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»)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  <a:t>орган, ответственный за печать бланков ПСМ</a:t>
                      </a:r>
                      <a:b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Times"/>
                          <a:cs typeface="Arial" charset="0"/>
                        </a:rPr>
                      </a:b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38789" y="5332090"/>
            <a:ext cx="966564" cy="0"/>
          </a:xfrm>
          <a:prstGeom prst="straightConnector1">
            <a:avLst/>
          </a:prstGeom>
          <a:ln>
            <a:solidFill>
              <a:srgbClr val="7E0E1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8789" y="2632736"/>
            <a:ext cx="0" cy="2711031"/>
          </a:xfrm>
          <a:prstGeom prst="line">
            <a:avLst/>
          </a:prstGeom>
          <a:ln>
            <a:solidFill>
              <a:srgbClr val="7E0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8789" y="2645010"/>
            <a:ext cx="211724" cy="0"/>
          </a:xfrm>
          <a:prstGeom prst="line">
            <a:avLst/>
          </a:prstGeom>
          <a:ln>
            <a:solidFill>
              <a:srgbClr val="7E0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672368" y="6032608"/>
            <a:ext cx="32743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329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032953"/>
                </a:solidFill>
              </a:rPr>
              <a:t>оформление </a:t>
            </a:r>
            <a:r>
              <a:rPr lang="ru-RU" sz="1050" b="1" i="1" u="sng" dirty="0" smtClean="0">
                <a:solidFill>
                  <a:srgbClr val="032953"/>
                </a:solidFill>
              </a:rPr>
              <a:t>паспортов самоходных машин </a:t>
            </a:r>
            <a:br>
              <a:rPr lang="ru-RU" sz="1050" b="1" i="1" u="sng" dirty="0" smtClean="0">
                <a:solidFill>
                  <a:srgbClr val="032953"/>
                </a:solidFill>
              </a:rPr>
            </a:br>
            <a:r>
              <a:rPr lang="ru-RU" sz="1050" b="1" i="1" u="sng" dirty="0" smtClean="0">
                <a:solidFill>
                  <a:srgbClr val="032953"/>
                </a:solidFill>
              </a:rPr>
              <a:t>в единой электронной системе</a:t>
            </a:r>
            <a:endParaRPr lang="ru-RU" sz="1050" b="1" i="1" u="sng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86996" y="5860528"/>
            <a:ext cx="2285398" cy="307777"/>
          </a:xfrm>
          <a:prstGeom prst="rect">
            <a:avLst/>
          </a:prstGeom>
          <a:solidFill>
            <a:srgbClr val="7E0E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15 марта 2017 года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07329" y="5370604"/>
            <a:ext cx="320949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329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032953"/>
                </a:solidFill>
              </a:rPr>
              <a:t>оформление </a:t>
            </a:r>
            <a:r>
              <a:rPr lang="ru-RU" sz="1050" b="1" i="1" u="sng" dirty="0" smtClean="0">
                <a:solidFill>
                  <a:srgbClr val="032953"/>
                </a:solidFill>
              </a:rPr>
              <a:t>паспортов самоходных машин </a:t>
            </a:r>
            <a:br>
              <a:rPr lang="ru-RU" sz="1050" b="1" i="1" u="sng" dirty="0" smtClean="0">
                <a:solidFill>
                  <a:srgbClr val="032953"/>
                </a:solidFill>
              </a:rPr>
            </a:br>
            <a:r>
              <a:rPr lang="ru-RU" sz="1050" b="1" i="1" u="sng" dirty="0" smtClean="0">
                <a:solidFill>
                  <a:srgbClr val="032953"/>
                </a:solidFill>
              </a:rPr>
              <a:t>по единой форме на бумажном носителе</a:t>
            </a:r>
            <a:endParaRPr lang="ru-RU" sz="1050" b="1" i="1" u="sng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86996" y="5284427"/>
            <a:ext cx="2285398" cy="307777"/>
          </a:xfrm>
          <a:prstGeom prst="rect">
            <a:avLst/>
          </a:prstGeom>
          <a:solidFill>
            <a:srgbClr val="7E0E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2016 года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16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74" y="925859"/>
            <a:ext cx="853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696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в ЕАЭС система выпуска  в обращение медицинских изделий</a:t>
            </a:r>
            <a:endParaRPr lang="ru-RU" sz="1800" b="1" dirty="0">
              <a:solidFill>
                <a:srgbClr val="696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6381" y="1235441"/>
            <a:ext cx="8751238" cy="560794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38" y="1658407"/>
            <a:ext cx="9144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E0E19"/>
                </a:solidFill>
              </a:rPr>
              <a:t>Раздел </a:t>
            </a:r>
            <a:r>
              <a:rPr lang="en-US" sz="1400" b="1" dirty="0" smtClean="0">
                <a:solidFill>
                  <a:srgbClr val="7E0E19"/>
                </a:solidFill>
              </a:rPr>
              <a:t>VII </a:t>
            </a:r>
            <a:r>
              <a:rPr lang="ru-RU" sz="1400" b="1" dirty="0" smtClean="0">
                <a:solidFill>
                  <a:srgbClr val="7E0E19"/>
                </a:solidFill>
              </a:rPr>
              <a:t>  «Р Е Г У Л И Р О В А Н И Е   О Б Р А Щ Е Н И Я </a:t>
            </a:r>
            <a:r>
              <a:rPr lang="ru-RU" sz="1400" b="1" dirty="0">
                <a:solidFill>
                  <a:srgbClr val="7E0E19"/>
                </a:solidFill>
              </a:rPr>
              <a:t/>
            </a:r>
            <a:br>
              <a:rPr lang="ru-RU" sz="1400" b="1" dirty="0">
                <a:solidFill>
                  <a:srgbClr val="7E0E19"/>
                </a:solidFill>
              </a:rPr>
            </a:br>
            <a:r>
              <a:rPr lang="ru-RU" sz="1400" b="1" dirty="0" smtClean="0">
                <a:solidFill>
                  <a:srgbClr val="7E0E19"/>
                </a:solidFill>
              </a:rPr>
              <a:t>Л Е К А Р С Т В Е Н </a:t>
            </a:r>
            <a:r>
              <a:rPr lang="ru-RU" sz="1400" b="1" dirty="0" err="1" smtClean="0">
                <a:solidFill>
                  <a:srgbClr val="7E0E19"/>
                </a:solidFill>
              </a:rPr>
              <a:t>Н</a:t>
            </a:r>
            <a:r>
              <a:rPr lang="ru-RU" sz="1400" b="1" dirty="0" smtClean="0">
                <a:solidFill>
                  <a:srgbClr val="7E0E19"/>
                </a:solidFill>
              </a:rPr>
              <a:t> Ы Х   С Р Е Д С Т В  И  М Е Д И Ц И Н С К И Х   И З Д Е Л И Й»</a:t>
            </a:r>
            <a:endParaRPr lang="ru-RU" sz="1200" b="1" i="1" dirty="0">
              <a:solidFill>
                <a:srgbClr val="7E0E1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376" y="2216699"/>
            <a:ext cx="8093224" cy="738664"/>
          </a:xfrm>
          <a:prstGeom prst="rect">
            <a:avLst/>
          </a:prstGeom>
          <a:solidFill>
            <a:srgbClr val="69613B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E0E19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единых принципах и правилах обращения медицинских изделий (изделий медицинского назначения и медицинской техники)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Евразийского экономического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1437" y="3842331"/>
            <a:ext cx="8093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требования к основным этапам обращения </a:t>
            </a:r>
            <a:r>
              <a:rPr lang="ru-RU" sz="12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медизделий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том числе к их исследованиям, производству, допуску на рынок, </a:t>
            </a:r>
            <a:r>
              <a:rPr lang="ru-RU" sz="1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пострегистрационному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контролю (мониторингу);</a:t>
            </a:r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требования безопасности, эффективности и качества </a:t>
            </a:r>
            <a:r>
              <a:rPr lang="ru-RU" sz="1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изделий;</a:t>
            </a:r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систему регистрации на соответствие этим требованиям.</a:t>
            </a:r>
            <a:endParaRPr lang="ru-RU" sz="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115" y="3242739"/>
            <a:ext cx="4964220" cy="65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  <a:b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 </a:t>
            </a: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 </a:t>
            </a:r>
            <a:r>
              <a:rPr 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уровня, устанавливающие : </a:t>
            </a:r>
            <a:endParaRPr lang="ru-RU" sz="1400" b="1" i="1" dirty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22970" y="3043397"/>
            <a:ext cx="672200" cy="48090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1705" y="2895843"/>
            <a:ext cx="2552956" cy="502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Решение</a:t>
            </a:r>
            <a:r>
              <a:rPr lang="en-US" sz="9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9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Высшего Евразийского экономического Совета </a:t>
            </a:r>
            <a:br>
              <a:rPr lang="ru-RU" sz="9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9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от 23 декабря 2014 года №109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427086"/>
            <a:ext cx="914399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7E0E19"/>
                </a:solidFill>
              </a:rPr>
              <a:t>Зарегистрированные </a:t>
            </a:r>
            <a:r>
              <a:rPr lang="ru-RU" sz="1400" b="1" i="1" dirty="0">
                <a:solidFill>
                  <a:srgbClr val="7E0E19"/>
                </a:solidFill>
              </a:rPr>
              <a:t>до 1 января 2016 года медицинские </a:t>
            </a:r>
            <a:r>
              <a:rPr lang="ru-RU" sz="1400" b="1" i="1" dirty="0" smtClean="0">
                <a:solidFill>
                  <a:srgbClr val="7E0E19"/>
                </a:solidFill>
              </a:rPr>
              <a:t>изделия </a:t>
            </a:r>
            <a:br>
              <a:rPr lang="ru-RU" sz="1400" b="1" i="1" dirty="0" smtClean="0">
                <a:solidFill>
                  <a:srgbClr val="7E0E19"/>
                </a:solidFill>
              </a:rPr>
            </a:br>
            <a:r>
              <a:rPr lang="ru-RU" sz="1400" b="1" i="1" dirty="0" smtClean="0">
                <a:solidFill>
                  <a:srgbClr val="7E0E19"/>
                </a:solidFill>
              </a:rPr>
              <a:t>должны </a:t>
            </a:r>
            <a:r>
              <a:rPr lang="ru-RU" sz="1400" b="1" i="1" dirty="0">
                <a:solidFill>
                  <a:srgbClr val="7E0E19"/>
                </a:solidFill>
              </a:rPr>
              <a:t>быть приведены в соответствие с требованиями </a:t>
            </a:r>
            <a:r>
              <a:rPr lang="ru-RU" sz="1400" b="1" i="1" dirty="0" smtClean="0">
                <a:solidFill>
                  <a:srgbClr val="7E0E19"/>
                </a:solidFill>
              </a:rPr>
              <a:t>ЕАЭС </a:t>
            </a:r>
            <a:r>
              <a:rPr lang="ru-RU" sz="1400" b="1" i="1" dirty="0">
                <a:solidFill>
                  <a:srgbClr val="7E0E19"/>
                </a:solidFill>
              </a:rPr>
              <a:t>до конца </a:t>
            </a:r>
            <a:r>
              <a:rPr lang="ru-RU" sz="1400" b="1" i="1" dirty="0" smtClean="0">
                <a:solidFill>
                  <a:srgbClr val="7E0E19"/>
                </a:solidFill>
              </a:rPr>
              <a:t>2021 года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7E0E19"/>
                </a:solidFill>
              </a:rPr>
              <a:t>По </a:t>
            </a:r>
            <a:r>
              <a:rPr lang="ru-RU" sz="1400" b="1" i="1" dirty="0">
                <a:solidFill>
                  <a:srgbClr val="7E0E19"/>
                </a:solidFill>
              </a:rPr>
              <a:t>выбору заявителя в течение первых </a:t>
            </a:r>
            <a:r>
              <a:rPr lang="ru-RU" sz="1400" b="1" i="1" dirty="0" smtClean="0">
                <a:solidFill>
                  <a:srgbClr val="7E0E19"/>
                </a:solidFill>
              </a:rPr>
              <a:t>6 </a:t>
            </a:r>
            <a:r>
              <a:rPr lang="ru-RU" sz="1400" b="1" i="1" dirty="0">
                <a:solidFill>
                  <a:srgbClr val="7E0E19"/>
                </a:solidFill>
              </a:rPr>
              <a:t>лет для медицинских изделий допускается </a:t>
            </a:r>
            <a:r>
              <a:rPr lang="ru-RU" sz="1400" b="1" i="1" dirty="0" smtClean="0">
                <a:solidFill>
                  <a:srgbClr val="7E0E19"/>
                </a:solidFill>
              </a:rPr>
              <a:t>регистрация либо </a:t>
            </a:r>
            <a:r>
              <a:rPr lang="ru-RU" sz="1400" b="1" i="1" dirty="0">
                <a:solidFill>
                  <a:srgbClr val="7E0E19"/>
                </a:solidFill>
              </a:rPr>
              <a:t>в соответствии </a:t>
            </a:r>
            <a:r>
              <a:rPr lang="ru-RU" sz="1400" b="1" i="1" dirty="0" smtClean="0">
                <a:solidFill>
                  <a:srgbClr val="7E0E19"/>
                </a:solidFill>
              </a:rPr>
              <a:t>требованиями ЕАЭС, </a:t>
            </a:r>
            <a:r>
              <a:rPr lang="ru-RU" sz="1400" b="1" i="1" dirty="0">
                <a:solidFill>
                  <a:srgbClr val="7E0E19"/>
                </a:solidFill>
              </a:rPr>
              <a:t>либо в соответствии с национальным </a:t>
            </a:r>
            <a:r>
              <a:rPr lang="ru-RU" sz="1400" b="1" i="1" dirty="0" smtClean="0">
                <a:solidFill>
                  <a:srgbClr val="7E0E19"/>
                </a:solidFill>
              </a:rPr>
              <a:t>законодательством</a:t>
            </a:r>
            <a:endParaRPr lang="ru-RU" sz="1400" b="1" i="1" dirty="0">
              <a:solidFill>
                <a:srgbClr val="7E0E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1130569" y="1295859"/>
            <a:ext cx="7350643" cy="54854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966841" y="81862"/>
            <a:ext cx="5678098" cy="6039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ИНФОРМАЦИОННОЕ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ВЗАИМОДЕЙСТВИЕ В ЕАЭС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ru-RU" dirty="0" smtClean="0">
                <a:latin typeface="Times"/>
                <a:cs typeface="Times"/>
              </a:rPr>
              <a:t>17</a:t>
            </a:r>
            <a:endParaRPr lang="ru-RU" dirty="0">
              <a:latin typeface="Times"/>
              <a:cs typeface="Time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5979" y="1850767"/>
            <a:ext cx="3678738" cy="41549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Информационное обеспечение в сфере обращения лекарственных средств и медицинских изделий</a:t>
            </a:r>
            <a:endParaRPr lang="ru-RU" sz="105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00750"/>
              </p:ext>
            </p:extLst>
          </p:nvPr>
        </p:nvGraphicFramePr>
        <p:xfrm>
          <a:off x="5352190" y="2293711"/>
          <a:ext cx="3673002" cy="450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3002"/>
              </a:tblGrid>
              <a:tr h="37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Единый реестр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зарегистрированных лекарственных </a:t>
                      </a: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Единый реестр уполномоченных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 производителей лекарственных </a:t>
                      </a: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2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Единая информационная база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 лекарственных средств, не соответствующих требованиям по качеству, а также фальсифицированных и (или) контрафактных лекарственных средств, выявленных на территориях государств - членов Евразийского экономического союза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1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Единая информационная база данных по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выявленным нежелательным реакциям (действиям) на лекарственные средства, включающей сообщения о неэффективности лекарственных средств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Единая информационная база данных по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приостановленным, отозванным и запрещенным к медицинскому применению лекарственным средствам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9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Единый реестр 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фармацевтических инспекторов Евразийского экономического союза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9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Единый реестр медицинских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изделий, зарегистрированных в рамках Евразийского экономического союза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1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Единый реестр уполномоченных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 Евразийского экономического союза, осуществляющих проведение исследований (испытаний) медицинских изделий в целях их регистрации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Единая информационная база данных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мониторинга безопасности, качества и эффективности медицинских изделий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02" marR="31902" marT="52484" marB="5248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28280" y="882186"/>
            <a:ext cx="3545921" cy="41549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Информационное обеспечение в сфере </a:t>
            </a:r>
            <a:r>
              <a:rPr lang="ru-RU" sz="105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технического регулирования</a:t>
            </a:r>
            <a:endParaRPr lang="ru-RU" sz="1050" b="1" i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45326" y="3003325"/>
            <a:ext cx="1933529" cy="1623932"/>
          </a:xfrm>
          <a:prstGeom prst="ellipse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ИИСВВТ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47238"/>
              </p:ext>
            </p:extLst>
          </p:nvPr>
        </p:nvGraphicFramePr>
        <p:xfrm>
          <a:off x="228280" y="1339335"/>
          <a:ext cx="3572084" cy="311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2084"/>
              </a:tblGrid>
              <a:tr h="361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900" b="0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Единые реестры выданных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принятых документов об оценке соответствия требованиям </a:t>
                      </a: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единых технических регламентов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Единый реестр органов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оценке соответствия Евразийского экономического союза (в том числе органов по сертификации, испытательных лабораторий (центров))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Единая система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информирования об опасной продукции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Обмен сведениями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области обеспечения единства измерений, содержащимися в информационных фондах государств - членов Евразийского экономического союза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900" b="0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реестр </a:t>
                      </a:r>
                      <a:r>
                        <a:rPr lang="ru-RU" sz="9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уполномоченных органов (организаций) государств - членов Евразийского экономического союза и организаций - изготовителей транспортных средств (шасси транспортных средств), самоходных машин и других видов техники, осуществляющих оформление паспортов (электронных паспортов) транспортных средств (шасси транспортных средств), самоходных машин и других видов техники</a:t>
                      </a:r>
                      <a:endParaRPr lang="ru-RU" sz="9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3134420" y="4415139"/>
            <a:ext cx="2170628" cy="380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www.</a:t>
            </a:r>
            <a:r>
              <a:rPr lang="en-US" sz="105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eurasiancommission.org</a:t>
            </a:r>
            <a:endParaRPr lang="ru-RU" sz="105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277198" y="4768045"/>
            <a:ext cx="2480278" cy="1017878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Информационное обеспечение применения ветеринарно-санитарных мер</a:t>
            </a:r>
            <a:endParaRPr lang="ru-RU" sz="1000" b="1" i="1" dirty="0">
              <a:solidFill>
                <a:schemeClr val="bg1"/>
              </a:solidFill>
            </a:endParaRPr>
          </a:p>
        </p:txBody>
      </p:sp>
      <p:sp>
        <p:nvSpPr>
          <p:cNvPr id="50" name="Блок-схема: несколько документов 49"/>
          <p:cNvSpPr/>
          <p:nvPr/>
        </p:nvSpPr>
        <p:spPr>
          <a:xfrm>
            <a:off x="4136278" y="882186"/>
            <a:ext cx="2362713" cy="915126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Информационное обеспечение применения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санитарных </a:t>
            </a:r>
            <a:r>
              <a:rPr lang="ru-RU" sz="1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мер</a:t>
            </a:r>
            <a:endParaRPr lang="ru-RU" sz="1000" b="1" i="1" dirty="0">
              <a:solidFill>
                <a:schemeClr val="bg1"/>
              </a:solidFill>
            </a:endParaRPr>
          </a:p>
        </p:txBody>
      </p:sp>
      <p:sp>
        <p:nvSpPr>
          <p:cNvPr id="51" name="Блок-схема: несколько документов 50"/>
          <p:cNvSpPr/>
          <p:nvPr/>
        </p:nvSpPr>
        <p:spPr>
          <a:xfrm>
            <a:off x="2528204" y="5813507"/>
            <a:ext cx="2528612" cy="918770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Информационное обеспечение применения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карантинных фитосанитарных </a:t>
            </a:r>
            <a:r>
              <a:rPr lang="ru-RU" sz="1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мер</a:t>
            </a:r>
            <a:endParaRPr lang="ru-RU" sz="1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2184" y="4225958"/>
            <a:ext cx="6477923" cy="3117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" y="957358"/>
            <a:ext cx="61531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506" y="834620"/>
            <a:ext cx="9033535" cy="245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506" y="6333294"/>
            <a:ext cx="9033535" cy="3927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184" y="957358"/>
            <a:ext cx="6477923" cy="25729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2184" y="1163413"/>
            <a:ext cx="309135" cy="33027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6776" y="1214651"/>
            <a:ext cx="723331" cy="33027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624" y="3355063"/>
            <a:ext cx="6035863" cy="340764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16545" y="3300557"/>
            <a:ext cx="827704" cy="3439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6545" y="3259122"/>
            <a:ext cx="6125855" cy="2572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329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72345" y="3257580"/>
            <a:ext cx="923142" cy="34575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16545" y="6545842"/>
            <a:ext cx="6184496" cy="2352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0537" y="6406938"/>
            <a:ext cx="4492050" cy="3830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sz="20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602" y="4206518"/>
            <a:ext cx="3437882" cy="44056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667" y="2551159"/>
            <a:ext cx="8248011" cy="17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3125" eaLnBrk="0" hangingPunct="0"/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vnkpr@eecommission.org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3667" y="5675854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 ЗА  ВНИМАНИЕ!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40758" y="1311018"/>
            <a:ext cx="7750920" cy="15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ctr" defTabSz="873125" eaLnBrk="0" hangingPunct="0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Летниковская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дом 2, строение 2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669-24-00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5101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</a:t>
            </a:r>
            <a:fld id="{B046065A-429E-4458-A438-3437C6C48B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3933" y="3769850"/>
            <a:ext cx="3562065" cy="504967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5473" y="4602013"/>
            <a:ext cx="5198986" cy="5533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03" y="1409902"/>
            <a:ext cx="8683731" cy="523220"/>
          </a:xfrm>
          <a:prstGeom prst="rect">
            <a:avLst/>
          </a:prstGeom>
          <a:solidFill>
            <a:srgbClr val="032953"/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Интеграционное  объединение, способствующее созданию стабильных условий для развития экономики и новых возможностей для благополучия граждан</a:t>
            </a:r>
            <a:endParaRPr lang="ru-RU" sz="1400" b="1" i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87085" y="900427"/>
            <a:ext cx="6354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Евразийский экономический союз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534" y="2046152"/>
            <a:ext cx="5307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E0E19"/>
                </a:solidFill>
              </a:rPr>
              <a:t>2016</a:t>
            </a:r>
            <a:r>
              <a:rPr lang="ru-RU" sz="1600" b="1" i="1" dirty="0" smtClean="0">
                <a:solidFill>
                  <a:srgbClr val="7E0E19"/>
                </a:solidFill>
              </a:rPr>
              <a:t> – год углубления экономических отношений Союза с третьими странами </a:t>
            </a:r>
            <a:br>
              <a:rPr lang="ru-RU" sz="1600" b="1" i="1" dirty="0" smtClean="0">
                <a:solidFill>
                  <a:srgbClr val="7E0E19"/>
                </a:solidFill>
              </a:rPr>
            </a:br>
            <a:r>
              <a:rPr lang="ru-RU" sz="1600" b="1" i="1" dirty="0" smtClean="0">
                <a:solidFill>
                  <a:srgbClr val="7E0E19"/>
                </a:solidFill>
              </a:rPr>
              <a:t>и ключевыми интеграционными объединениями</a:t>
            </a:r>
            <a:endParaRPr lang="ru-RU" sz="1600" b="1" i="1" dirty="0">
              <a:solidFill>
                <a:srgbClr val="7E0E1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448" y="3027373"/>
            <a:ext cx="82231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69613B"/>
                </a:solidFill>
              </a:rPr>
              <a:t>… «Твердо убежден в необходимости проведения работы по укреплению конкурентоспособности экономик наших государств в мировой экономике, улучшению бизнес-климата и повышению инвестиционной привлекательности.</a:t>
            </a:r>
          </a:p>
          <a:p>
            <a:pPr algn="just"/>
            <a:r>
              <a:rPr lang="ru-RU" sz="1600" i="1" dirty="0" smtClean="0">
                <a:solidFill>
                  <a:srgbClr val="69613B"/>
                </a:solidFill>
              </a:rPr>
              <a:t>	</a:t>
            </a:r>
          </a:p>
          <a:p>
            <a:pPr algn="just"/>
            <a:r>
              <a:rPr lang="ru-RU" sz="1600" i="1" dirty="0">
                <a:solidFill>
                  <a:srgbClr val="69613B"/>
                </a:solidFill>
              </a:rPr>
              <a:t>	</a:t>
            </a:r>
            <a:r>
              <a:rPr lang="ru-RU" sz="1600" i="1" dirty="0" smtClean="0">
                <a:solidFill>
                  <a:srgbClr val="69613B"/>
                </a:solidFill>
              </a:rPr>
              <a:t>Важным является использование инструментов таможенно-тарифного </a:t>
            </a:r>
            <a:br>
              <a:rPr lang="ru-RU" sz="1600" i="1" dirty="0" smtClean="0">
                <a:solidFill>
                  <a:srgbClr val="69613B"/>
                </a:solidFill>
              </a:rPr>
            </a:br>
            <a:r>
              <a:rPr lang="ru-RU" sz="1600" i="1" dirty="0" smtClean="0">
                <a:solidFill>
                  <a:srgbClr val="69613B"/>
                </a:solidFill>
              </a:rPr>
              <a:t>и технического регулирования в целях содействия диверсификации экономик стран Союза при полном соответствии правилам Всемирной торговой организации.</a:t>
            </a:r>
          </a:p>
          <a:p>
            <a:pPr algn="just"/>
            <a:r>
              <a:rPr lang="ru-RU" sz="1600" i="1" dirty="0" smtClean="0">
                <a:solidFill>
                  <a:srgbClr val="69613B"/>
                </a:solidFill>
              </a:rPr>
              <a:t>	</a:t>
            </a:r>
          </a:p>
          <a:p>
            <a:pPr algn="just"/>
            <a:r>
              <a:rPr lang="ru-RU" sz="1600" i="1" dirty="0">
                <a:solidFill>
                  <a:srgbClr val="69613B"/>
                </a:solidFill>
              </a:rPr>
              <a:t>	</a:t>
            </a:r>
            <a:r>
              <a:rPr lang="ru-RU" sz="1600" i="1" dirty="0" smtClean="0">
                <a:solidFill>
                  <a:srgbClr val="69613B"/>
                </a:solidFill>
              </a:rPr>
              <a:t>Считаем актуальным осуществление координации взаимодействия </a:t>
            </a:r>
            <a:br>
              <a:rPr lang="ru-RU" sz="1600" i="1" dirty="0" smtClean="0">
                <a:solidFill>
                  <a:srgbClr val="69613B"/>
                </a:solidFill>
              </a:rPr>
            </a:br>
            <a:r>
              <a:rPr lang="ru-RU" sz="1600" i="1" dirty="0" smtClean="0">
                <a:solidFill>
                  <a:srgbClr val="69613B"/>
                </a:solidFill>
              </a:rPr>
              <a:t>по вопросам санитарного, ветеринарного и фитосанитарного контроля»…</a:t>
            </a:r>
            <a:endParaRPr lang="ru-RU" sz="1600" i="1" dirty="0">
              <a:solidFill>
                <a:srgbClr val="6961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0800" y="58281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032953"/>
                </a:solidFill>
              </a:rPr>
              <a:t>Председатель </a:t>
            </a:r>
            <a:r>
              <a:rPr lang="ru-RU" sz="1400" b="1" i="1" dirty="0" smtClean="0">
                <a:solidFill>
                  <a:srgbClr val="032953"/>
                </a:solidFill>
              </a:rPr>
              <a:t/>
            </a:r>
            <a:br>
              <a:rPr lang="ru-RU" sz="1400" b="1" i="1" dirty="0" smtClean="0">
                <a:solidFill>
                  <a:srgbClr val="032953"/>
                </a:solidFill>
              </a:rPr>
            </a:br>
            <a:r>
              <a:rPr lang="ru-RU" sz="1400" b="1" i="1" dirty="0" smtClean="0">
                <a:solidFill>
                  <a:srgbClr val="032953"/>
                </a:solidFill>
              </a:rPr>
              <a:t>Высшего </a:t>
            </a:r>
            <a:r>
              <a:rPr lang="ru-RU" sz="1400" b="1" i="1" dirty="0">
                <a:solidFill>
                  <a:srgbClr val="032953"/>
                </a:solidFill>
              </a:rPr>
              <a:t>Евразийского экономического совета</a:t>
            </a:r>
          </a:p>
          <a:p>
            <a:r>
              <a:rPr lang="ru-RU" sz="1400" b="1" i="1" dirty="0">
                <a:solidFill>
                  <a:srgbClr val="032953"/>
                </a:solidFill>
              </a:rPr>
              <a:t>Нурсултан Назарбаев</a:t>
            </a:r>
          </a:p>
        </p:txBody>
      </p:sp>
    </p:spTree>
    <p:extLst>
      <p:ext uri="{BB962C8B-B14F-4D97-AF65-F5344CB8AC3E}">
        <p14:creationId xmlns:p14="http://schemas.microsoft.com/office/powerpoint/2010/main" val="28977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0675" y="1125538"/>
            <a:ext cx="8713788" cy="431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Совет Евразийской экономической комиссии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63" y="2849563"/>
            <a:ext cx="8712200" cy="431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Коллегия Евразийской экономической комиссии</a:t>
            </a:r>
          </a:p>
        </p:txBody>
      </p:sp>
      <p:pic>
        <p:nvPicPr>
          <p:cNvPr id="8199" name="Picture 2" descr="C:\Users\Gninenko\Desktop\Презентация на семинар Арнаутова О.В\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00213"/>
            <a:ext cx="941388" cy="576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Gninenko\Desktop\Презентация на семинар Арнаутова О.В\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7" y="1708964"/>
            <a:ext cx="949325" cy="576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Users\Gninenko\Desktop\Презентация на семинар Арнаутова О.В\РК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12" y="1708964"/>
            <a:ext cx="949325" cy="576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C:\Users\Gninenko\Desktop\Презентация на семинар Арнаутова О.В\РФ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700213"/>
            <a:ext cx="939800" cy="576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6"/>
          <p:cNvSpPr txBox="1">
            <a:spLocks noChangeArrowheads="1"/>
          </p:cNvSpPr>
          <p:nvPr/>
        </p:nvSpPr>
        <p:spPr bwMode="auto">
          <a:xfrm>
            <a:off x="90487" y="2412393"/>
            <a:ext cx="17319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Ваче 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Габриэлян</a:t>
            </a:r>
            <a:endParaRPr lang="ru-RU" altLang="ru-RU" sz="13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630208" y="2420725"/>
            <a:ext cx="23158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Василий 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Матюшевский</a:t>
            </a:r>
            <a:endParaRPr lang="ru-RU" altLang="ru-RU" sz="13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3701469" y="2270624"/>
            <a:ext cx="221901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Председатель Совета ЕЭК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Бакытжан</a:t>
            </a:r>
            <a:r>
              <a:rPr lang="ru-RU" altLang="ru-RU" sz="13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Сагинтаев</a:t>
            </a:r>
            <a:endParaRPr lang="ru-RU" altLang="ru-RU" sz="13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7469518" y="2420938"/>
            <a:ext cx="16192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Игорь Шувалов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9533" y="3357563"/>
            <a:ext cx="4375619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Коллегии ЕЭК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Тигран Саркисян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fld id="{B046065A-429E-4458-A438-3437C6C48BA6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://im5.asset.yvimg.kz/userimages/kubekovkz/v7O3f3TkW4jOpW9RZ37mdWWT5W6m2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379" y="1694310"/>
            <a:ext cx="983137" cy="5797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2945" y="2420938"/>
            <a:ext cx="168800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Олег Панкратов</a:t>
            </a:r>
            <a:endParaRPr lang="ru-RU" altLang="ru-RU" sz="13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80820"/>
              </p:ext>
            </p:extLst>
          </p:nvPr>
        </p:nvGraphicFramePr>
        <p:xfrm>
          <a:off x="303826" y="3916610"/>
          <a:ext cx="8631519" cy="101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173"/>
                <a:gridCol w="2877173"/>
                <a:gridCol w="2877173"/>
              </a:tblGrid>
              <a:tr h="101650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Коллегии (Министр)</a:t>
                      </a:r>
                      <a:b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интеграции и макроэкономике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Татьяна Валовая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Коллегии (Министр)</a:t>
                      </a:r>
                      <a:b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экономике и финансовой политике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Тимур Сулейменов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 Коллегии (Министр)</a:t>
                      </a:r>
                      <a:b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промышленности и агропромышленному комплексу 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Сергей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Сидорский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79742"/>
              </p:ext>
            </p:extLst>
          </p:nvPr>
        </p:nvGraphicFramePr>
        <p:xfrm>
          <a:off x="303426" y="4937717"/>
          <a:ext cx="8625783" cy="84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61"/>
                <a:gridCol w="2875261"/>
                <a:gridCol w="2875261"/>
              </a:tblGrid>
              <a:tr h="84325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Коллегии (Министр)</a:t>
                      </a:r>
                      <a:b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торговле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Вероника Никишина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 Коллегии (Министр)</a:t>
                      </a:r>
                      <a:b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техническому регулированию 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Валерий Корешков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 Коллегии (Министр)</a:t>
                      </a:r>
                      <a:b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таможенному сотрудничеству</a:t>
                      </a:r>
                    </a:p>
                    <a:p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Мукай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Кадыркулов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48486"/>
              </p:ext>
            </p:extLst>
          </p:nvPr>
        </p:nvGraphicFramePr>
        <p:xfrm>
          <a:off x="320677" y="5806334"/>
          <a:ext cx="8602394" cy="100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655"/>
                <a:gridCol w="2853664"/>
                <a:gridCol w="2872075"/>
              </a:tblGrid>
              <a:tr h="1005682">
                <a:tc>
                  <a:txBody>
                    <a:bodyPr/>
                    <a:lstStyle/>
                    <a:p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 Коллегии (Министр)</a:t>
                      </a:r>
                      <a:b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энергетике и инфраструктуре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Данил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Ибраев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 Коллегии (Министр)</a:t>
                      </a:r>
                      <a:b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конкуренции и антимонопольному регулированию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Нурлан Алдабергенов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 Коллегии (Министр)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внутренним рынкам, информатизации, информационно-коммуникационным технологиям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Карине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Минасян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82" marB="4568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Emblem of the Eurasian Economic Unio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18" y="87581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02443" y="3093004"/>
            <a:ext cx="5940531" cy="3154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28" name="TextBox 112"/>
          <p:cNvSpPr txBox="1">
            <a:spLocks noChangeArrowheads="1"/>
          </p:cNvSpPr>
          <p:nvPr/>
        </p:nvSpPr>
        <p:spPr bwMode="auto">
          <a:xfrm>
            <a:off x="939371" y="2210694"/>
            <a:ext cx="7480731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32953"/>
                </a:solidFill>
              </a:rPr>
              <a:t>Консультативный комитет </a:t>
            </a:r>
            <a:br>
              <a:rPr lang="ru-RU" sz="1400" b="1" i="1" dirty="0">
                <a:solidFill>
                  <a:srgbClr val="032953"/>
                </a:solidFill>
              </a:rPr>
            </a:br>
            <a:r>
              <a:rPr lang="ru-RU" sz="1400" b="1" i="1" dirty="0">
                <a:solidFill>
                  <a:srgbClr val="032953"/>
                </a:solidFill>
              </a:rPr>
              <a:t>по техническому регулированию, применению санитарных, ветеринарных</a:t>
            </a:r>
            <a:br>
              <a:rPr lang="ru-RU" sz="1400" b="1" i="1" dirty="0">
                <a:solidFill>
                  <a:srgbClr val="032953"/>
                </a:solidFill>
              </a:rPr>
            </a:br>
            <a:r>
              <a:rPr lang="ru-RU" sz="1400" b="1" i="1" dirty="0">
                <a:solidFill>
                  <a:srgbClr val="032953"/>
                </a:solidFill>
              </a:rPr>
              <a:t> и фитосанитарных </a:t>
            </a:r>
            <a:r>
              <a:rPr lang="ru-RU" sz="1400" b="1" i="1" dirty="0" smtClean="0">
                <a:solidFill>
                  <a:srgbClr val="032953"/>
                </a:solidFill>
              </a:rPr>
              <a:t>мер</a:t>
            </a:r>
            <a:endParaRPr lang="ru-RU" sz="1400" b="1" i="1" dirty="0">
              <a:solidFill>
                <a:srgbClr val="032953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|  </a:t>
            </a:r>
            <a:fld id="{B046065A-429E-4458-A438-3437C6C48BA6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03782" y="3185694"/>
            <a:ext cx="3149854" cy="44712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Подкомитеты по следующим направлениям деятельности: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02331" y="3754036"/>
            <a:ext cx="2301516" cy="50267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Техническое регулирование</a:t>
            </a:r>
            <a:b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 и оценка соответствия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16728" y="4880625"/>
            <a:ext cx="2301516" cy="5380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Обеспечение единства измерений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02331" y="4323890"/>
            <a:ext cx="2301516" cy="4899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Стандартизация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116728" y="5501087"/>
            <a:ext cx="2301516" cy="5380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Строительство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26674" y="902090"/>
            <a:ext cx="7506126" cy="431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НАПРАВЛЕНИЯ ТЕХНИЧЕСКОГО РЕГУЛИРОВАНИЯ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07950" y="6259711"/>
            <a:ext cx="8934450" cy="638175"/>
          </a:xfrm>
          <a:prstGeom prst="rect">
            <a:avLst/>
          </a:prstGeom>
          <a:noFill/>
          <a:ln w="28575">
            <a:noFill/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200" b="1" i="1" dirty="0">
                <a:solidFill>
                  <a:srgbClr val="7E0E19"/>
                </a:solidFill>
              </a:rPr>
              <a:t>В состав </a:t>
            </a:r>
            <a:r>
              <a:rPr lang="ru-RU" sz="1200" b="1" i="1" dirty="0" smtClean="0">
                <a:solidFill>
                  <a:srgbClr val="7E0E19"/>
                </a:solidFill>
              </a:rPr>
              <a:t>консультативных органов </a:t>
            </a:r>
            <a:r>
              <a:rPr lang="ru-RU" sz="1200" b="1" i="1" dirty="0">
                <a:solidFill>
                  <a:srgbClr val="7E0E19"/>
                </a:solidFill>
              </a:rPr>
              <a:t>включены представители  от промышленности и бизнес-сообщества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1200" b="1" i="1" dirty="0">
                <a:solidFill>
                  <a:srgbClr val="7E0E19"/>
                </a:solidFill>
              </a:rPr>
              <a:t>Активное участие  экспертов позволяет принять сбалансированные  решения</a:t>
            </a:r>
          </a:p>
        </p:txBody>
      </p:sp>
      <p:pic>
        <p:nvPicPr>
          <p:cNvPr id="42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18" y="87581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12"/>
          <p:cNvSpPr txBox="1">
            <a:spLocks noChangeArrowheads="1"/>
          </p:cNvSpPr>
          <p:nvPr/>
        </p:nvSpPr>
        <p:spPr bwMode="auto">
          <a:xfrm>
            <a:off x="952069" y="1405334"/>
            <a:ext cx="3109346" cy="738664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Департамент</a:t>
            </a:r>
            <a:r>
              <a:rPr lang="ru-RU" sz="1400" b="1" i="1" dirty="0">
                <a:solidFill>
                  <a:schemeClr val="bg1"/>
                </a:solidFill>
              </a:rPr>
              <a:t/>
            </a:r>
            <a:br>
              <a:rPr lang="ru-RU" sz="1400" b="1" i="1" dirty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технического регулирования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аккредитации</a:t>
            </a:r>
          </a:p>
        </p:txBody>
      </p:sp>
      <p:sp>
        <p:nvSpPr>
          <p:cNvPr id="26" name="TextBox 112"/>
          <p:cNvSpPr txBox="1">
            <a:spLocks noChangeArrowheads="1"/>
          </p:cNvSpPr>
          <p:nvPr/>
        </p:nvSpPr>
        <p:spPr bwMode="auto">
          <a:xfrm>
            <a:off x="4926920" y="1394938"/>
            <a:ext cx="3505880" cy="738664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Департамент</a:t>
            </a:r>
            <a:r>
              <a:rPr lang="ru-RU" sz="1400" b="1" i="1" dirty="0">
                <a:solidFill>
                  <a:schemeClr val="bg1"/>
                </a:solidFill>
              </a:rPr>
              <a:t/>
            </a:r>
            <a:br>
              <a:rPr lang="ru-RU" sz="1400" b="1" i="1" dirty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санитарных</a:t>
            </a:r>
            <a:r>
              <a:rPr lang="ru-RU" sz="1400" b="1" i="1" dirty="0">
                <a:solidFill>
                  <a:schemeClr val="bg1"/>
                </a:solidFill>
              </a:rPr>
              <a:t>, </a:t>
            </a:r>
            <a:r>
              <a:rPr lang="ru-RU" sz="1400" b="1" i="1" dirty="0" smtClean="0">
                <a:solidFill>
                  <a:schemeClr val="bg1"/>
                </a:solidFill>
              </a:rPr>
              <a:t>ветеринарных 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</a:t>
            </a:r>
            <a:r>
              <a:rPr lang="ru-RU" sz="1400" b="1" i="1" dirty="0">
                <a:solidFill>
                  <a:schemeClr val="bg1"/>
                </a:solidFill>
              </a:rPr>
              <a:t>фитосанитарных </a:t>
            </a:r>
            <a:r>
              <a:rPr lang="ru-RU" sz="1400" b="1" i="1" dirty="0" smtClean="0">
                <a:solidFill>
                  <a:schemeClr val="bg1"/>
                </a:solidFill>
              </a:rPr>
              <a:t>мер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84557" y="3754036"/>
            <a:ext cx="2301516" cy="50267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Санитарные меры</a:t>
            </a:r>
            <a:endParaRPr lang="ru-RU" sz="11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8954" y="4880625"/>
            <a:ext cx="2301516" cy="5380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Фитосанитарные меры</a:t>
            </a:r>
            <a:endParaRPr lang="ru-RU" sz="11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84557" y="4323890"/>
            <a:ext cx="2301516" cy="4899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Ветеринарно-санитарные меры</a:t>
            </a:r>
            <a:endParaRPr lang="ru-RU" sz="11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244" y="765888"/>
            <a:ext cx="8751238" cy="560794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fld id="{B046065A-429E-4458-A438-3437C6C48BA6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10" y="1969949"/>
            <a:ext cx="8907389" cy="4148553"/>
          </a:xfrm>
          <a:prstGeom prst="roundRect">
            <a:avLst/>
          </a:prstGeom>
          <a:solidFill>
            <a:srgbClr val="032953">
              <a:alpha val="20000"/>
            </a:srgbClr>
          </a:solidFill>
          <a:ln>
            <a:solidFill>
              <a:srgbClr val="032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57206" y="2617299"/>
            <a:ext cx="2582862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32953"/>
                </a:solidFill>
                <a:latin typeface="Arial" charset="0"/>
                <a:cs typeface="Arial" charset="0"/>
              </a:rPr>
              <a:t>применение единых межгосударственных стандартов (ГОСТ)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82875" y="3909872"/>
            <a:ext cx="3215119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гармонизированные принципы надзора за соблюдением единых обязательных требований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76479" y="3885862"/>
            <a:ext cx="3211412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единство правил и процедур проведения обязательной  оценки соответствия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93722" y="2611693"/>
            <a:ext cx="2806677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согласованная политика</a:t>
            </a:r>
            <a:b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</a:b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в области обеспечения единства измерений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50421" y="2611693"/>
            <a:ext cx="2808690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Arial" charset="0"/>
                <a:cs typeface="Arial" charset="0"/>
              </a:rPr>
              <a:t>признание результатов работ по аккредитации органов </a:t>
            </a: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</a:b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по оценке соответствия</a:t>
            </a:r>
            <a:endParaRPr lang="ru-RU" altLang="ru-RU" sz="12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82875" y="5210529"/>
            <a:ext cx="3899046" cy="461665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единые принципы обеспечения безопасности продукции, выпускаемой на рынок Союза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54414" y="5210529"/>
            <a:ext cx="4033478" cy="646331"/>
          </a:xfrm>
          <a:prstGeom prst="rect">
            <a:avLst/>
          </a:prstGeom>
          <a:ln>
            <a:solidFill>
              <a:srgbClr val="03295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единые порядок и условия устранения технических барьеров во взаимной торговле</a:t>
            </a:r>
            <a:b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</a:b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с третьими странами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05" y="2230394"/>
            <a:ext cx="2582863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СТАНДАРТИЗАЦИЯ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3722" y="2236841"/>
            <a:ext cx="2806677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МЕТРОЛОГИЯ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875" y="4849614"/>
            <a:ext cx="3899046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ОБЩАЯ БЕЗОПАСНОСТЬ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0421" y="2236841"/>
            <a:ext cx="2808690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АККРЕДИТАЦИЯ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6479" y="3523754"/>
            <a:ext cx="3211412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ОЦЕНКА СООТВЕТСТВИЯ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2874" y="3531345"/>
            <a:ext cx="3215118" cy="307777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НАДЗОР (КОНТРОЛЬ)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414" y="4865003"/>
            <a:ext cx="4033478" cy="276999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УСТРАНЕНИЕ ТЕХНИЧЕСКИХ БАРЬЕРОВ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17" y="1172697"/>
            <a:ext cx="9144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7E0E19"/>
                </a:solidFill>
              </a:rPr>
              <a:t>Раздел Х </a:t>
            </a:r>
            <a:r>
              <a:rPr lang="ru-RU" sz="1600" b="1" dirty="0">
                <a:solidFill>
                  <a:srgbClr val="7E0E19"/>
                </a:solidFill>
              </a:rPr>
              <a:t>«ТЕХНИЧЕСКОЕ РЕГУЛИРОВАНИЕ</a:t>
            </a:r>
            <a:r>
              <a:rPr lang="ru-RU" sz="1600" b="1" dirty="0" smtClean="0">
                <a:solidFill>
                  <a:srgbClr val="7E0E19"/>
                </a:solidFill>
              </a:rPr>
              <a:t>»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032953"/>
                </a:solidFill>
              </a:rPr>
              <a:t>(статьи 51-55, приложения 9 – 11) </a:t>
            </a:r>
            <a:endParaRPr lang="ru-RU" sz="1200" b="1" i="1" dirty="0">
              <a:solidFill>
                <a:srgbClr val="03295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10" y="6195393"/>
            <a:ext cx="8907389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</a:rPr>
              <a:t>Ответственность за несоблюдение единых обязательных требований Союза,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а также нарушение процедур проведения оценки соответствия устанавливается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в законодательствах государств Союза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917" y="1771576"/>
            <a:ext cx="8907389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УСТАНОВЛЕНИЕ ОБЯЗАТЕЛЬНЫХ ЕДИНЫХ ТРЕБОВАНИЙ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367489"/>
            <a:ext cx="9144000" cy="2301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256528" y="4444054"/>
            <a:ext cx="7481071" cy="502702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i="1" dirty="0">
                <a:solidFill>
                  <a:srgbClr val="7E0E19"/>
                </a:solidFill>
              </a:rPr>
              <a:t>Положение  о  порядке  разработки, принятия, </a:t>
            </a:r>
            <a:r>
              <a:rPr lang="ru-RU" sz="1400" b="1" i="1" dirty="0" smtClean="0">
                <a:solidFill>
                  <a:srgbClr val="7E0E19"/>
                </a:solidFill>
              </a:rPr>
              <a:t/>
            </a:r>
            <a:br>
              <a:rPr lang="ru-RU" sz="1400" b="1" i="1" dirty="0" smtClean="0">
                <a:solidFill>
                  <a:srgbClr val="7E0E19"/>
                </a:solidFill>
              </a:rPr>
            </a:br>
            <a:r>
              <a:rPr lang="ru-RU" sz="1400" b="1" i="1" dirty="0" smtClean="0">
                <a:solidFill>
                  <a:srgbClr val="7E0E19"/>
                </a:solidFill>
              </a:rPr>
              <a:t>внесения  </a:t>
            </a:r>
            <a:r>
              <a:rPr lang="ru-RU" sz="1400" b="1" i="1" dirty="0">
                <a:solidFill>
                  <a:srgbClr val="7E0E19"/>
                </a:solidFill>
              </a:rPr>
              <a:t>изменений </a:t>
            </a:r>
            <a:r>
              <a:rPr lang="ru-RU" sz="1400" b="1" i="1" dirty="0" smtClean="0">
                <a:solidFill>
                  <a:srgbClr val="7E0E19"/>
                </a:solidFill>
              </a:rPr>
              <a:t>и  </a:t>
            </a:r>
            <a:r>
              <a:rPr lang="ru-RU" sz="1400" b="1" i="1" dirty="0">
                <a:solidFill>
                  <a:srgbClr val="7E0E19"/>
                </a:solidFill>
              </a:rPr>
              <a:t>отмены </a:t>
            </a:r>
            <a:r>
              <a:rPr lang="ru-RU" sz="1400" b="1" i="1" dirty="0" smtClean="0">
                <a:solidFill>
                  <a:srgbClr val="7E0E19"/>
                </a:solidFill>
              </a:rPr>
              <a:t>ТР</a:t>
            </a:r>
            <a:endParaRPr lang="ru-RU" sz="1400" b="1" i="1" dirty="0">
              <a:solidFill>
                <a:srgbClr val="7E0E19"/>
              </a:solidFill>
            </a:endParaRPr>
          </a:p>
        </p:txBody>
      </p:sp>
      <p:sp>
        <p:nvSpPr>
          <p:cNvPr id="3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292" y="1663035"/>
            <a:ext cx="5050121" cy="22810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4864" y="1694330"/>
            <a:ext cx="711026" cy="2441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860533" y="1622297"/>
            <a:ext cx="747514" cy="2541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116470" y="3794748"/>
            <a:ext cx="3761928" cy="227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051113" y="1668233"/>
            <a:ext cx="3868096" cy="732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5763171" y="1666411"/>
            <a:ext cx="320548" cy="719462"/>
          </a:xfrm>
          <a:prstGeom prst="rightArrow">
            <a:avLst/>
          </a:prstGeom>
          <a:solidFill>
            <a:srgbClr val="032953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7966" y="1318299"/>
            <a:ext cx="702999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Единый </a:t>
            </a:r>
            <a:r>
              <a:rPr lang="ru-RU" sz="1400" b="1" dirty="0">
                <a:solidFill>
                  <a:srgbClr val="002060"/>
                </a:solidFill>
              </a:rPr>
              <a:t>перечень продукции, в отношении которой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устанавливаются </a:t>
            </a:r>
            <a:r>
              <a:rPr lang="ru-RU" sz="1400" b="1" dirty="0">
                <a:solidFill>
                  <a:srgbClr val="002060"/>
                </a:solidFill>
              </a:rPr>
              <a:t>обязательные </a:t>
            </a:r>
            <a:r>
              <a:rPr lang="ru-RU" sz="1400" b="1" dirty="0" smtClean="0">
                <a:solidFill>
                  <a:srgbClr val="002060"/>
                </a:solidFill>
              </a:rPr>
              <a:t>требования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59831" y="1615093"/>
            <a:ext cx="1677769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Совета 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23.11.2012 г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.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№102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41823" y="2238359"/>
            <a:ext cx="36774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30752" y="3443947"/>
            <a:ext cx="54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…..</a:t>
            </a:r>
            <a:endParaRPr lang="ru-RU" sz="1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158692" y="3948012"/>
            <a:ext cx="36774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899998" y="3847401"/>
            <a:ext cx="1733985" cy="4528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решение </a:t>
            </a: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Совета ЕЭК</a:t>
            </a:r>
            <a:b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10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 от </a:t>
            </a:r>
            <a:r>
              <a:rPr lang="ru-RU" sz="1000" b="1" i="1" dirty="0" smtClean="0">
                <a:solidFill>
                  <a:srgbClr val="7E0E19"/>
                </a:solidFill>
                <a:latin typeface="Arial" charset="0"/>
                <a:cs typeface="Arial" charset="0"/>
              </a:rPr>
              <a:t>12.02.2016</a:t>
            </a:r>
            <a:endParaRPr lang="ru-RU" sz="10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819306" y="2312003"/>
            <a:ext cx="3390" cy="1574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6042689" y="3530939"/>
            <a:ext cx="2419087" cy="646331"/>
          </a:xfrm>
          <a:prstGeom prst="rect">
            <a:avLst/>
          </a:prstGeom>
          <a:solidFill>
            <a:srgbClr val="7E0E19"/>
          </a:solidFill>
          <a:ln w="9525">
            <a:solidFill>
              <a:srgbClr val="7E0E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</a:rPr>
              <a:t>проекты  </a:t>
            </a:r>
            <a:r>
              <a:rPr lang="ru-RU" sz="1800" b="1" i="1" dirty="0" smtClean="0">
                <a:solidFill>
                  <a:schemeClr val="bg1"/>
                </a:solidFill>
              </a:rPr>
              <a:t>22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ТР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</a:rPr>
              <a:t>проекты  </a:t>
            </a:r>
            <a:r>
              <a:rPr lang="ru-RU" sz="1800" b="1" i="1" dirty="0" smtClean="0">
                <a:solidFill>
                  <a:schemeClr val="bg1"/>
                </a:solidFill>
              </a:rPr>
              <a:t>30 </a:t>
            </a:r>
            <a:r>
              <a:rPr lang="ru-RU" sz="1200" b="1" i="1" dirty="0" smtClean="0">
                <a:solidFill>
                  <a:schemeClr val="bg1"/>
                </a:solidFill>
              </a:rPr>
              <a:t>изменений ТР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0" y="4352042"/>
            <a:ext cx="2005927" cy="707886"/>
          </a:xfrm>
          <a:prstGeom prst="rect">
            <a:avLst/>
          </a:prstGeom>
          <a:solidFill>
            <a:srgbClr val="7E0E1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 i="1">
                <a:solidFill>
                  <a:srgbClr val="002060"/>
                </a:solidFill>
              </a:defRPr>
            </a:lvl1pPr>
          </a:lstStyle>
          <a:p>
            <a:r>
              <a:rPr lang="ru-RU" sz="1000" dirty="0" smtClean="0">
                <a:solidFill>
                  <a:schemeClr val="bg1"/>
                </a:solidFill>
              </a:rPr>
              <a:t>Вносятся изменения, рассмотрение на заседании Коллегии ЕЭК </a:t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>1 марта 2016 года</a:t>
            </a:r>
          </a:p>
        </p:txBody>
      </p:sp>
      <p:pic>
        <p:nvPicPr>
          <p:cNvPr id="58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528" y="5068553"/>
            <a:ext cx="8900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E0E19"/>
              </a:buClr>
            </a:pPr>
            <a:r>
              <a:rPr lang="ru-RU" sz="1400" b="1" i="1" u="sng" dirty="0" smtClean="0">
                <a:solidFill>
                  <a:srgbClr val="002060"/>
                </a:solidFill>
              </a:rPr>
              <a:t>Предусматривает: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одновременную разработку </a:t>
            </a:r>
            <a:r>
              <a:rPr lang="ru-RU" sz="1400" i="1" dirty="0">
                <a:solidFill>
                  <a:srgbClr val="002060"/>
                </a:solidFill>
              </a:rPr>
              <a:t>и </a:t>
            </a:r>
            <a:r>
              <a:rPr lang="ru-RU" sz="1400" i="1" dirty="0" smtClean="0">
                <a:solidFill>
                  <a:srgbClr val="002060"/>
                </a:solidFill>
              </a:rPr>
              <a:t>согласование </a:t>
            </a:r>
            <a:r>
              <a:rPr lang="ru-RU" sz="1400" i="1" dirty="0">
                <a:solidFill>
                  <a:srgbClr val="002060"/>
                </a:solidFill>
              </a:rPr>
              <a:t>проекта </a:t>
            </a:r>
            <a:r>
              <a:rPr lang="ru-RU" sz="1400" i="1" dirty="0" smtClean="0">
                <a:solidFill>
                  <a:srgbClr val="002060"/>
                </a:solidFill>
              </a:rPr>
              <a:t>ТР ЕАЭС  </a:t>
            </a:r>
            <a:r>
              <a:rPr lang="ru-RU" sz="1400" i="1" dirty="0">
                <a:solidFill>
                  <a:srgbClr val="002060"/>
                </a:solidFill>
              </a:rPr>
              <a:t>и проектов перечней </a:t>
            </a:r>
            <a:r>
              <a:rPr lang="ru-RU" sz="1400" i="1" dirty="0" smtClean="0">
                <a:solidFill>
                  <a:srgbClr val="002060"/>
                </a:solidFill>
              </a:rPr>
              <a:t>стандартов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к нему;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проведение оценки регулирующего воздействия по результатам публичного обсуждения;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участие рабочей группы во </a:t>
            </a:r>
            <a:r>
              <a:rPr lang="ru-RU" sz="1400" i="1" dirty="0">
                <a:solidFill>
                  <a:srgbClr val="002060"/>
                </a:solidFill>
              </a:rPr>
              <a:t>всех этапах разработки проекта </a:t>
            </a:r>
            <a:r>
              <a:rPr lang="ru-RU" sz="1400" i="1" dirty="0" smtClean="0">
                <a:solidFill>
                  <a:srgbClr val="002060"/>
                </a:solidFill>
              </a:rPr>
              <a:t>ТР ЕАЭС до </a:t>
            </a:r>
            <a:r>
              <a:rPr lang="ru-RU" sz="1400" i="1" dirty="0">
                <a:solidFill>
                  <a:srgbClr val="002060"/>
                </a:solidFill>
              </a:rPr>
              <a:t>направления его на внутригосударственное </a:t>
            </a:r>
            <a:r>
              <a:rPr lang="ru-RU" sz="1400" i="1" dirty="0" smtClean="0">
                <a:solidFill>
                  <a:srgbClr val="002060"/>
                </a:solidFill>
              </a:rPr>
              <a:t>согласование;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ускоренную процедуру внесения изменений в ТР ЕАЭС. 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" y="790640"/>
            <a:ext cx="9144000" cy="560794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877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ЕДИНЫХ ОБЯЗАТЕЛЬНЫХ ТРЕБОВАНИЙ </a:t>
            </a:r>
            <a:endParaRPr lang="ru-RU" sz="1800" b="1" dirty="0">
              <a:solidFill>
                <a:srgbClr val="877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5496" y="2050411"/>
            <a:ext cx="3375796" cy="91948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3295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defTabSz="914400"/>
            <a:r>
              <a:rPr lang="ru-RU" sz="1600" b="1" i="1" dirty="0" smtClean="0">
                <a:solidFill>
                  <a:srgbClr val="002060"/>
                </a:solidFill>
              </a:rPr>
              <a:t>приняты </a:t>
            </a:r>
            <a:r>
              <a:rPr lang="ru-RU" b="1" i="1" dirty="0" smtClean="0">
                <a:solidFill>
                  <a:srgbClr val="7E0E19"/>
                </a:solidFill>
              </a:rPr>
              <a:t>35</a:t>
            </a:r>
            <a:r>
              <a:rPr lang="ru-RU" sz="1600" b="1" i="1" dirty="0" smtClean="0">
                <a:solidFill>
                  <a:srgbClr val="002060"/>
                </a:solidFill>
              </a:rPr>
              <a:t> ТР </a:t>
            </a:r>
          </a:p>
          <a:p>
            <a:pPr algn="ctr" defTabSz="914400"/>
            <a:r>
              <a:rPr lang="ru-RU" sz="1600" b="1" i="1" dirty="0" smtClean="0">
                <a:solidFill>
                  <a:srgbClr val="002060"/>
                </a:solidFill>
              </a:rPr>
              <a:t>вступили в силу </a:t>
            </a:r>
            <a:r>
              <a:rPr lang="ru-RU" b="1" i="1" dirty="0" smtClean="0">
                <a:solidFill>
                  <a:srgbClr val="7E0E19"/>
                </a:solidFill>
              </a:rPr>
              <a:t>34</a:t>
            </a:r>
            <a:r>
              <a:rPr lang="ru-RU" sz="1600" b="1" i="1" dirty="0" smtClean="0">
                <a:solidFill>
                  <a:srgbClr val="002060"/>
                </a:solidFill>
              </a:rPr>
              <a:t> ТР </a:t>
            </a:r>
          </a:p>
          <a:p>
            <a:pPr algn="ctr" defTabSz="914400">
              <a:lnSpc>
                <a:spcPct val="115000"/>
              </a:lnSpc>
            </a:pPr>
            <a:endParaRPr lang="ru-RU" sz="500" b="1" i="1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528" y="1583816"/>
            <a:ext cx="1169782" cy="523220"/>
          </a:xfrm>
          <a:prstGeom prst="rect">
            <a:avLst/>
          </a:prstGeom>
          <a:solidFill>
            <a:srgbClr val="7E0E19"/>
          </a:solidFill>
          <a:ln>
            <a:solidFill>
              <a:srgbClr val="7E0E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66 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100" b="1" i="1" dirty="0" smtClean="0">
                <a:solidFill>
                  <a:schemeClr val="bg1"/>
                </a:solidFill>
              </a:rPr>
              <a:t>объектов</a:t>
            </a:r>
            <a:endParaRPr lang="ru-RU" sz="105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>
            <a:endCxn id="27" idx="1"/>
          </p:cNvCxnSpPr>
          <p:nvPr/>
        </p:nvCxnSpPr>
        <p:spPr>
          <a:xfrm>
            <a:off x="2682597" y="5303830"/>
            <a:ext cx="351743" cy="7354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8" idx="1"/>
          </p:cNvCxnSpPr>
          <p:nvPr/>
        </p:nvCxnSpPr>
        <p:spPr>
          <a:xfrm>
            <a:off x="2682598" y="5320826"/>
            <a:ext cx="351742" cy="5843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05571" y="5026535"/>
            <a:ext cx="2522272" cy="677108"/>
          </a:xfrm>
          <a:prstGeom prst="rect">
            <a:avLst/>
          </a:prstGeom>
          <a:solidFill>
            <a:srgbClr val="877849"/>
          </a:solidFill>
          <a:ln w="9525">
            <a:solidFill>
              <a:srgbClr val="03295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Утверждены </a:t>
            </a:r>
            <a:br>
              <a:rPr lang="ru-RU" sz="1100" b="1" i="1" dirty="0" smtClean="0">
                <a:solidFill>
                  <a:schemeClr val="bg1"/>
                </a:solidFill>
              </a:rPr>
            </a:br>
            <a:r>
              <a:rPr lang="ru-RU" sz="1100" b="1" i="1" dirty="0" smtClean="0">
                <a:solidFill>
                  <a:schemeClr val="bg1"/>
                </a:solidFill>
              </a:rPr>
              <a:t>Перечни стандартов </a:t>
            </a:r>
            <a:br>
              <a:rPr lang="ru-RU" sz="1100" b="1" i="1" dirty="0" smtClean="0">
                <a:solidFill>
                  <a:schemeClr val="bg1"/>
                </a:solidFill>
              </a:rPr>
            </a:br>
            <a:r>
              <a:rPr lang="ru-RU" sz="1100" b="1" i="1" dirty="0" smtClean="0">
                <a:solidFill>
                  <a:schemeClr val="bg1"/>
                </a:solidFill>
              </a:rPr>
              <a:t>к </a:t>
            </a:r>
            <a:r>
              <a:rPr lang="ru-RU" sz="1400" b="1" i="1" dirty="0" smtClean="0">
                <a:solidFill>
                  <a:srgbClr val="7E0E19"/>
                </a:solidFill>
              </a:rPr>
              <a:t> </a:t>
            </a:r>
            <a:r>
              <a:rPr lang="ru-RU" sz="1600" b="1" i="1" dirty="0" smtClean="0">
                <a:solidFill>
                  <a:srgbClr val="7E0E19"/>
                </a:solidFill>
              </a:rPr>
              <a:t>34</a:t>
            </a:r>
            <a:r>
              <a:rPr lang="ru-RU" sz="1100" b="1" i="1" dirty="0" smtClean="0">
                <a:solidFill>
                  <a:schemeClr val="bg1"/>
                </a:solidFill>
              </a:rPr>
              <a:t> ТР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9000" y="1507517"/>
            <a:ext cx="780499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100" i="1" dirty="0" smtClean="0">
                <a:solidFill>
                  <a:srgbClr val="002060"/>
                </a:solidFill>
              </a:rPr>
              <a:t>…добровольность </a:t>
            </a:r>
            <a:r>
              <a:rPr lang="ru-RU" sz="1100" i="1" dirty="0">
                <a:solidFill>
                  <a:srgbClr val="002060"/>
                </a:solidFill>
              </a:rPr>
              <a:t>применения </a:t>
            </a:r>
            <a:r>
              <a:rPr lang="ru-RU" sz="1100" i="1" dirty="0" smtClean="0">
                <a:solidFill>
                  <a:srgbClr val="002060"/>
                </a:solidFill>
              </a:rPr>
              <a:t>стандартов, гармонизация </a:t>
            </a:r>
            <a:r>
              <a:rPr lang="ru-RU" sz="1100" i="1" dirty="0">
                <a:solidFill>
                  <a:srgbClr val="002060"/>
                </a:solidFill>
              </a:rPr>
              <a:t>межгосударственных </a:t>
            </a:r>
            <a:r>
              <a:rPr lang="ru-RU" sz="1100" i="1" dirty="0" smtClean="0">
                <a:solidFill>
                  <a:srgbClr val="002060"/>
                </a:solidFill>
              </a:rPr>
              <a:t>стандартов с международными и </a:t>
            </a:r>
            <a:r>
              <a:rPr lang="ru-RU" sz="1100" i="1" dirty="0">
                <a:solidFill>
                  <a:srgbClr val="002060"/>
                </a:solidFill>
              </a:rPr>
              <a:t>региональными </a:t>
            </a:r>
            <a:r>
              <a:rPr lang="ru-RU" sz="1100" i="1" dirty="0" smtClean="0">
                <a:solidFill>
                  <a:srgbClr val="002060"/>
                </a:solidFill>
              </a:rPr>
              <a:t>стандартами…</a:t>
            </a:r>
            <a:endParaRPr lang="ru-RU" sz="11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10" y="1208896"/>
            <a:ext cx="84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7E0E19"/>
                </a:solidFill>
              </a:rPr>
              <a:t>Статья </a:t>
            </a:r>
            <a:r>
              <a:rPr lang="ru-RU" sz="1400" b="1" i="1" dirty="0" smtClean="0">
                <a:solidFill>
                  <a:srgbClr val="7E0E19"/>
                </a:solidFill>
              </a:rPr>
              <a:t>51 </a:t>
            </a:r>
            <a:r>
              <a:rPr lang="ru-RU" sz="1400" b="1" i="1" dirty="0" smtClean="0">
                <a:solidFill>
                  <a:srgbClr val="002060"/>
                </a:solidFill>
              </a:rPr>
              <a:t>«Общие </a:t>
            </a:r>
            <a:r>
              <a:rPr lang="ru-RU" sz="1400" b="1" i="1" dirty="0">
                <a:solidFill>
                  <a:srgbClr val="002060"/>
                </a:solidFill>
              </a:rPr>
              <a:t>принципы технического </a:t>
            </a:r>
            <a:r>
              <a:rPr lang="ru-RU" sz="1400" b="1" i="1" dirty="0" smtClean="0">
                <a:solidFill>
                  <a:srgbClr val="002060"/>
                </a:solidFill>
              </a:rPr>
              <a:t>регулирования»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95" y="1971922"/>
            <a:ext cx="84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7E0E19"/>
                </a:solidFill>
              </a:defRPr>
            </a:lvl1pPr>
          </a:lstStyle>
          <a:p>
            <a:pPr algn="l"/>
            <a:r>
              <a:rPr lang="ru-RU" sz="1400" i="1" dirty="0"/>
              <a:t>Статья </a:t>
            </a:r>
            <a:r>
              <a:rPr lang="ru-RU" sz="1400" i="1" dirty="0" smtClean="0"/>
              <a:t>52 </a:t>
            </a:r>
            <a:r>
              <a:rPr lang="ru-RU" sz="1400" i="1" dirty="0" smtClean="0">
                <a:solidFill>
                  <a:srgbClr val="002060"/>
                </a:solidFill>
              </a:rPr>
              <a:t>«Технические </a:t>
            </a:r>
            <a:r>
              <a:rPr lang="ru-RU" sz="1400" i="1" dirty="0">
                <a:solidFill>
                  <a:srgbClr val="002060"/>
                </a:solidFill>
              </a:rPr>
              <a:t>регламенты Союза и </a:t>
            </a:r>
            <a:r>
              <a:rPr lang="ru-RU" sz="1400" i="1" dirty="0" smtClean="0">
                <a:solidFill>
                  <a:srgbClr val="002060"/>
                </a:solidFill>
              </a:rPr>
              <a:t>стандарты»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001" y="2271673"/>
            <a:ext cx="7805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buFont typeface="Wingdings" panose="05000000000000000000" pitchFamily="2" charset="2"/>
              <a:buChar char="ü"/>
              <a:defRPr sz="1600" i="1"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100" dirty="0" smtClean="0"/>
              <a:t>…для </a:t>
            </a:r>
            <a:r>
              <a:rPr lang="ru-RU" sz="1100" dirty="0"/>
              <a:t>выполнения требований технического регламента Союза </a:t>
            </a:r>
            <a:r>
              <a:rPr lang="ru-RU" sz="1100" dirty="0" smtClean="0"/>
              <a:t>на </a:t>
            </a:r>
            <a:r>
              <a:rPr lang="ru-RU" sz="1100" dirty="0"/>
              <a:t>добровольной основе могут применяться международные, региональные (межгосударственные) стандарты, а в </a:t>
            </a:r>
            <a:r>
              <a:rPr lang="ru-RU" sz="1100" dirty="0" smtClean="0"/>
              <a:t>случае их отсутствия –</a:t>
            </a:r>
            <a:r>
              <a:rPr lang="ru-RU" sz="1100" dirty="0"/>
              <a:t> национальные (государственные) стандарты </a:t>
            </a:r>
            <a:r>
              <a:rPr lang="ru-RU" sz="1100" dirty="0" smtClean="0"/>
              <a:t>государств-членов…</a:t>
            </a:r>
            <a:endParaRPr lang="ru-RU" sz="1100" dirty="0"/>
          </a:p>
        </p:txBody>
      </p:sp>
      <p:pic>
        <p:nvPicPr>
          <p:cNvPr id="12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3310" y="749180"/>
            <a:ext cx="8751238" cy="560794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7977" y="2877738"/>
            <a:ext cx="784911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7E0E19"/>
                </a:solidFill>
              </a:rPr>
              <a:t>Приложение №9  </a:t>
            </a:r>
            <a:r>
              <a:rPr lang="ru-RU" sz="1400" b="1" i="1" dirty="0" smtClean="0">
                <a:solidFill>
                  <a:srgbClr val="002060"/>
                </a:solidFill>
              </a:rPr>
              <a:t>«Протокол о техническом регулировании в ЕАЭС»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310" y="4402570"/>
            <a:ext cx="3215744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 i="1">
                <a:solidFill>
                  <a:srgbClr val="002060"/>
                </a:solidFill>
              </a:defRPr>
            </a:lvl1pPr>
          </a:lstStyle>
          <a:p>
            <a:r>
              <a:rPr lang="ru-RU" sz="1100" dirty="0" smtClean="0"/>
              <a:t>…в </a:t>
            </a:r>
            <a:r>
              <a:rPr lang="ru-RU" sz="1100" dirty="0"/>
              <a:t>целях </a:t>
            </a:r>
            <a:r>
              <a:rPr lang="ru-RU" sz="1100" dirty="0" smtClean="0"/>
              <a:t>реализации  </a:t>
            </a:r>
            <a:r>
              <a:rPr lang="ru-RU" sz="1100" dirty="0"/>
              <a:t>требований технического регламента </a:t>
            </a:r>
            <a:r>
              <a:rPr lang="ru-RU" sz="1100" dirty="0" smtClean="0"/>
              <a:t>Союза утверждаются перечни стандартов…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629469" y="5199795"/>
            <a:ext cx="2565032" cy="538609"/>
          </a:xfrm>
          <a:prstGeom prst="rect">
            <a:avLst/>
          </a:prstGeom>
          <a:solidFill>
            <a:srgbClr val="877849"/>
          </a:solidFill>
          <a:ln w="9525">
            <a:solidFill>
              <a:srgbClr val="03295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 Утверждены Программы  разработки ГОСТ  к </a:t>
            </a:r>
            <a:r>
              <a:rPr lang="ru-RU" sz="1800" b="1" i="1" dirty="0">
                <a:solidFill>
                  <a:srgbClr val="7E0E19"/>
                </a:solidFill>
              </a:rPr>
              <a:t>30 </a:t>
            </a:r>
            <a:r>
              <a:rPr lang="ru-RU" sz="1100" b="1" i="1" dirty="0" smtClean="0">
                <a:solidFill>
                  <a:schemeClr val="bg1"/>
                </a:solidFill>
              </a:rPr>
              <a:t>ТР 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9" y="5727445"/>
            <a:ext cx="1079967" cy="523220"/>
          </a:xfrm>
          <a:prstGeom prst="rect">
            <a:avLst/>
          </a:prstGeom>
          <a:solidFill>
            <a:srgbClr val="7E0E19"/>
          </a:solidFill>
          <a:ln>
            <a:solidFill>
              <a:srgbClr val="7E0E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11000 </a:t>
            </a:r>
            <a:r>
              <a:rPr lang="ru-RU" sz="1100" b="1" i="1" dirty="0" smtClean="0">
                <a:solidFill>
                  <a:schemeClr val="bg1"/>
                </a:solidFill>
              </a:rPr>
              <a:t>документов</a:t>
            </a:r>
            <a:endParaRPr lang="ru-RU" sz="105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4581" y="5650501"/>
            <a:ext cx="1079967" cy="338554"/>
          </a:xfrm>
          <a:prstGeom prst="rect">
            <a:avLst/>
          </a:prstGeom>
          <a:solidFill>
            <a:srgbClr val="7E0E19"/>
          </a:solidFill>
          <a:ln>
            <a:solidFill>
              <a:srgbClr val="7E0E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1917 </a:t>
            </a:r>
            <a:r>
              <a:rPr lang="ru-RU" sz="1100" b="1" i="1" dirty="0" smtClean="0">
                <a:solidFill>
                  <a:schemeClr val="bg1"/>
                </a:solidFill>
              </a:rPr>
              <a:t>ГОСТ</a:t>
            </a:r>
            <a:endParaRPr lang="ru-RU" sz="1050" b="1" i="1" dirty="0">
              <a:solidFill>
                <a:schemeClr val="bg1"/>
              </a:solidFill>
            </a:endParaRPr>
          </a:p>
        </p:txBody>
      </p:sp>
      <p:sp>
        <p:nvSpPr>
          <p:cNvPr id="23" name="Rectangle 297"/>
          <p:cNvSpPr>
            <a:spLocks noChangeArrowheads="1"/>
          </p:cNvSpPr>
          <p:nvPr/>
        </p:nvSpPr>
        <p:spPr bwMode="auto">
          <a:xfrm>
            <a:off x="205571" y="6308668"/>
            <a:ext cx="8738977" cy="3088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2546" tIns="46273" rIns="92546" bIns="46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13"/>
              </a:spcBef>
              <a:buClr>
                <a:srgbClr val="990033"/>
              </a:buClr>
              <a:buSzPct val="120000"/>
            </a:pPr>
            <a:r>
              <a:rPr lang="ru-RU" altLang="ru-RU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Межгосударственные стандарты </a:t>
            </a:r>
            <a:r>
              <a:rPr lang="ru-RU" alt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</a:rPr>
              <a:t>ГОСТ – </a:t>
            </a:r>
            <a:r>
              <a:rPr lang="ru-RU" alt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главный </a:t>
            </a:r>
            <a:r>
              <a:rPr lang="ru-RU" altLang="ru-RU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инструмент реализации </a:t>
            </a:r>
            <a:r>
              <a:rPr lang="ru-RU" altLang="ru-RU" sz="1400" b="1" i="1" dirty="0">
                <a:solidFill>
                  <a:srgbClr val="7E0E19"/>
                </a:solidFill>
                <a:latin typeface="Arial" panose="020B0604020202020204" pitchFamily="34" charset="0"/>
              </a:rPr>
              <a:t>ТР </a:t>
            </a:r>
            <a:r>
              <a:rPr lang="ru-RU" altLang="ru-RU" sz="1400" b="1" i="1" dirty="0" smtClean="0">
                <a:solidFill>
                  <a:srgbClr val="7E0E19"/>
                </a:solidFill>
                <a:latin typeface="Arial" panose="020B0604020202020204" pitchFamily="34" charset="0"/>
              </a:rPr>
              <a:t>ЕАЭС</a:t>
            </a:r>
            <a:endParaRPr lang="ru-RU" altLang="ru-RU" sz="1050" b="1" i="1" dirty="0">
              <a:solidFill>
                <a:srgbClr val="7E0E19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9469" y="4415673"/>
            <a:ext cx="35145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…международные </a:t>
            </a:r>
            <a:r>
              <a:rPr lang="ru-RU" sz="1100" i="1" dirty="0">
                <a:solidFill>
                  <a:srgbClr val="002060"/>
                </a:solidFill>
              </a:rPr>
              <a:t>и региональные стандарты применяются после принятия их </a:t>
            </a:r>
            <a:r>
              <a:rPr lang="ru-RU" sz="1100" i="1" dirty="0" smtClean="0">
                <a:solidFill>
                  <a:srgbClr val="002060"/>
                </a:solidFill>
              </a:rPr>
              <a:t>в </a:t>
            </a:r>
            <a:r>
              <a:rPr lang="ru-RU" sz="1100" i="1" dirty="0">
                <a:solidFill>
                  <a:srgbClr val="002060"/>
                </a:solidFill>
              </a:rPr>
              <a:t>качестве межгосударственных или национальных (государственных) </a:t>
            </a:r>
            <a:r>
              <a:rPr lang="ru-RU" sz="1100" i="1" dirty="0" smtClean="0">
                <a:solidFill>
                  <a:srgbClr val="002060"/>
                </a:solidFill>
              </a:rPr>
              <a:t>стандартов…</a:t>
            </a:r>
            <a:endParaRPr lang="ru-RU" sz="11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9001" y="3176414"/>
            <a:ext cx="780499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i="1" dirty="0">
                <a:solidFill>
                  <a:srgbClr val="7E0E19"/>
                </a:solidFill>
              </a:rPr>
              <a:t>«стандарт» </a:t>
            </a:r>
            <a:r>
              <a:rPr lang="ru-RU" sz="1100" i="1" dirty="0">
                <a:solidFill>
                  <a:srgbClr val="002060"/>
                </a:solidFill>
              </a:rPr>
              <a:t>– документ, в котором в целях многократного использования устанавливаются характеристики продукции, правила осуществления и характеристики процессов проектирования (включая изыскания), производства, строительства, монтажа, наладки, эксплуатации, хранения, перевозки, реализации </a:t>
            </a:r>
            <a:r>
              <a:rPr lang="ru-RU" sz="1100" i="1" dirty="0" smtClean="0">
                <a:solidFill>
                  <a:srgbClr val="002060"/>
                </a:solidFill>
              </a:rPr>
              <a:t/>
            </a:r>
            <a:br>
              <a:rPr lang="ru-RU" sz="1100" i="1" dirty="0" smtClean="0">
                <a:solidFill>
                  <a:srgbClr val="002060"/>
                </a:solidFill>
              </a:rPr>
            </a:br>
            <a:r>
              <a:rPr lang="ru-RU" sz="1100" i="1" dirty="0" smtClean="0">
                <a:solidFill>
                  <a:srgbClr val="002060"/>
                </a:solidFill>
              </a:rPr>
              <a:t>и </a:t>
            </a:r>
            <a:r>
              <a:rPr lang="ru-RU" sz="1100" i="1" dirty="0">
                <a:solidFill>
                  <a:srgbClr val="002060"/>
                </a:solidFill>
              </a:rPr>
              <a:t>утилизации, выполнения работ или оказания услуг, правила и методы исследований (испытаний) и измерений, правила отбора образцов, требования к терминологии, символике, упаковке, маркировке или этикеткам </a:t>
            </a:r>
            <a:r>
              <a:rPr lang="ru-RU" sz="1100" i="1" dirty="0" smtClean="0">
                <a:solidFill>
                  <a:srgbClr val="002060"/>
                </a:solidFill>
              </a:rPr>
              <a:t/>
            </a:r>
            <a:br>
              <a:rPr lang="ru-RU" sz="1100" i="1" dirty="0" smtClean="0">
                <a:solidFill>
                  <a:srgbClr val="002060"/>
                </a:solidFill>
              </a:rPr>
            </a:br>
            <a:r>
              <a:rPr lang="ru-RU" sz="1100" i="1" dirty="0" smtClean="0">
                <a:solidFill>
                  <a:srgbClr val="002060"/>
                </a:solidFill>
              </a:rPr>
              <a:t>и правилам их </a:t>
            </a:r>
            <a:r>
              <a:rPr lang="ru-RU" sz="1100" i="1" dirty="0">
                <a:solidFill>
                  <a:srgbClr val="002060"/>
                </a:solidFill>
              </a:rPr>
              <a:t>нанесения </a:t>
            </a: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3034340" y="5163854"/>
            <a:ext cx="2353215" cy="427038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i="1" dirty="0">
                <a:solidFill>
                  <a:srgbClr val="002060"/>
                </a:solidFill>
                <a:cs typeface="Arial" panose="020B0604020202020204" pitchFamily="34" charset="0"/>
              </a:rPr>
              <a:t>Стандарты </a:t>
            </a:r>
            <a:r>
              <a:rPr lang="ru-RU" altLang="ru-RU" sz="1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обеспечивающие требования </a:t>
            </a:r>
            <a:endParaRPr lang="ru-RU" altLang="ru-RU" sz="10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3034340" y="5691615"/>
            <a:ext cx="2353215" cy="427038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i="1" dirty="0">
                <a:solidFill>
                  <a:srgbClr val="002060"/>
                </a:solidFill>
                <a:cs typeface="Arial" panose="020B0604020202020204" pitchFamily="34" charset="0"/>
              </a:rPr>
              <a:t>Стандарты </a:t>
            </a:r>
            <a:r>
              <a:rPr lang="ru-RU" altLang="ru-RU" sz="1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устанавливающие методики </a:t>
            </a:r>
            <a:r>
              <a:rPr lang="ru-RU" altLang="ru-RU" sz="1000" b="1" i="1" dirty="0">
                <a:solidFill>
                  <a:srgbClr val="002060"/>
                </a:solidFill>
                <a:cs typeface="Arial" panose="020B0604020202020204" pitchFamily="34" charset="0"/>
              </a:rPr>
              <a:t>испытаний </a:t>
            </a:r>
          </a:p>
        </p:txBody>
      </p:sp>
    </p:spTree>
    <p:extLst>
      <p:ext uri="{BB962C8B-B14F-4D97-AF65-F5344CB8AC3E}">
        <p14:creationId xmlns:p14="http://schemas.microsoft.com/office/powerpoint/2010/main" val="5495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817387"/>
            <a:ext cx="9144000" cy="6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69613B"/>
                </a:solidFill>
              </a:rPr>
              <a:t>СТАНДАРТИЗАЦИЯ ДЛЯ ЦЕЛЕЙ ТЕХНИЧЕСКОГО РЕГУЛИРОВАНИЯ В ЕАЭС</a:t>
            </a:r>
            <a:endParaRPr lang="ru-RU" altLang="ru-RU" sz="1600" b="1" dirty="0">
              <a:solidFill>
                <a:srgbClr val="69613B"/>
              </a:solidFill>
            </a:endParaRP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r>
              <a:rPr lang="ru-RU" dirty="0">
                <a:solidFill>
                  <a:srgbClr val="002060"/>
                </a:solidFill>
              </a:rPr>
              <a:t>8</a:t>
            </a:r>
          </a:p>
        </p:txBody>
      </p:sp>
      <p:pic>
        <p:nvPicPr>
          <p:cNvPr id="10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6295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Реализация Программ по разработке стандартов к ТР </a:t>
            </a:r>
            <a:r>
              <a:rPr lang="ru-RU" sz="1400" b="1" i="1" dirty="0" smtClean="0">
                <a:solidFill>
                  <a:srgbClr val="002060"/>
                </a:solidFill>
              </a:rPr>
              <a:t>(2015 год)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721" y="2503641"/>
            <a:ext cx="7352128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низковольтное оборудование и электромагнитная совместимость технических средств, машины и оборудование, продукция легкой промышленности и средства индивидуальной защиты 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9679" y="2636459"/>
            <a:ext cx="894331" cy="369332"/>
          </a:xfrm>
          <a:prstGeom prst="rect">
            <a:avLst/>
          </a:prstGeom>
          <a:solidFill>
            <a:srgbClr val="69613B"/>
          </a:solidFill>
          <a:ln>
            <a:solidFill>
              <a:srgbClr val="877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80 %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721" y="3255293"/>
            <a:ext cx="6531034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железнодорожный подвижной состав, высокоскоростной железнодорожный транспорт, </a:t>
            </a:r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</a:rPr>
              <a:t>инфраструктура </a:t>
            </a:r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железнодорожного транспорта, оборудование для работы во взрывоопасных средах, тракторы, упаковка, парфюмерно-косметическая продукция, зерно, пищевые добавки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2125" y="3384004"/>
            <a:ext cx="894331" cy="369332"/>
          </a:xfrm>
          <a:prstGeom prst="rect">
            <a:avLst/>
          </a:prstGeom>
          <a:solidFill>
            <a:srgbClr val="69613B"/>
          </a:solidFill>
          <a:ln>
            <a:solidFill>
              <a:srgbClr val="877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</a:rPr>
              <a:t>5</a:t>
            </a:r>
            <a:r>
              <a:rPr lang="ru-RU" sz="1800" b="1" i="1" dirty="0" smtClean="0">
                <a:solidFill>
                  <a:schemeClr val="bg1"/>
                </a:solidFill>
              </a:rPr>
              <a:t>0 %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721" y="1777484"/>
            <a:ext cx="7868722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дороги автомобильные, продукция, предназначенная для детей и подростков, игрушки, автомобильные бензины, дизельное и судовое топлива, смазочные материалы, масла и специальные жидкости, соковая продукция 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1720" y="1904650"/>
            <a:ext cx="894331" cy="369332"/>
          </a:xfrm>
          <a:prstGeom prst="rect">
            <a:avLst/>
          </a:prstGeom>
          <a:solidFill>
            <a:srgbClr val="69613B"/>
          </a:solidFill>
          <a:ln>
            <a:solidFill>
              <a:srgbClr val="877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100 %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721" y="4195471"/>
            <a:ext cx="5636703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аппараты, работающие на газообразном топливе, мебель,</a:t>
            </a:r>
            <a:b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пищевая продукция 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845" y="4241509"/>
            <a:ext cx="894331" cy="369332"/>
          </a:xfrm>
          <a:prstGeom prst="rect">
            <a:avLst/>
          </a:prstGeom>
          <a:solidFill>
            <a:srgbClr val="69613B"/>
          </a:solidFill>
          <a:ln>
            <a:solidFill>
              <a:srgbClr val="877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30 %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722" y="4755650"/>
            <a:ext cx="4975932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пиротехнические изделия, взрывчатые вещества, маломерные суда, лифты, специализированная пищевая продукция, масложировая продукция,  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04720" y="5500495"/>
            <a:ext cx="6720235" cy="1298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marL="265113" indent="-265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15000"/>
              </a:spcBef>
              <a:buClr>
                <a:srgbClr val="7E0E19"/>
              </a:buClr>
              <a:buSzPct val="120000"/>
            </a:pPr>
            <a:r>
              <a:rPr kumimoji="0" lang="ru-RU" altLang="ru-RU" sz="1400" i="1" dirty="0" smtClean="0">
                <a:solidFill>
                  <a:srgbClr val="7E0E19"/>
                </a:solidFill>
              </a:rPr>
              <a:t>Перспективные направления стандартизации в ЕАЭС</a:t>
            </a:r>
          </a:p>
          <a:p>
            <a:pPr marL="285750" indent="-285750" eaLnBrk="1" hangingPunct="1">
              <a:spcBef>
                <a:spcPct val="15000"/>
              </a:spcBef>
              <a:buClr>
                <a:srgbClr val="7E0E19"/>
              </a:buClr>
              <a:buSzPct val="120000"/>
              <a:buFont typeface="Wingdings" panose="05000000000000000000" pitchFamily="2" charset="2"/>
              <a:buChar char="ü"/>
            </a:pPr>
            <a:r>
              <a:rPr kumimoji="0" lang="ru-RU" altLang="ru-RU" sz="1400" i="1" dirty="0" smtClean="0">
                <a:solidFill>
                  <a:srgbClr val="002060"/>
                </a:solidFill>
              </a:rPr>
              <a:t>медицинское </a:t>
            </a:r>
            <a:r>
              <a:rPr kumimoji="0" lang="ru-RU" altLang="ru-RU" sz="1400" i="1" dirty="0">
                <a:solidFill>
                  <a:srgbClr val="002060"/>
                </a:solidFill>
              </a:rPr>
              <a:t>оборудование</a:t>
            </a:r>
          </a:p>
          <a:p>
            <a:pPr marL="285750" indent="-285750" eaLnBrk="1" hangingPunct="1">
              <a:spcBef>
                <a:spcPct val="15000"/>
              </a:spcBef>
              <a:buClr>
                <a:srgbClr val="7E0E19"/>
              </a:buClr>
              <a:buSzPct val="120000"/>
              <a:buFont typeface="Wingdings" panose="05000000000000000000" pitchFamily="2" charset="2"/>
              <a:buChar char="ü"/>
            </a:pPr>
            <a:r>
              <a:rPr kumimoji="0" lang="ru-RU" altLang="ru-RU" sz="1400" i="1" dirty="0" smtClean="0">
                <a:solidFill>
                  <a:srgbClr val="002060"/>
                </a:solidFill>
              </a:rPr>
              <a:t>строительные материалы и изделия</a:t>
            </a:r>
          </a:p>
          <a:p>
            <a:pPr marL="285750" indent="-285750" eaLnBrk="1" hangingPunct="1">
              <a:spcBef>
                <a:spcPct val="15000"/>
              </a:spcBef>
              <a:buClr>
                <a:srgbClr val="7E0E19"/>
              </a:buClr>
              <a:buSzPct val="120000"/>
              <a:buFont typeface="Wingdings" panose="05000000000000000000" pitchFamily="2" charset="2"/>
              <a:buChar char="ü"/>
            </a:pPr>
            <a:r>
              <a:rPr kumimoji="0" lang="ru-RU" altLang="ru-RU" sz="1400" i="1" dirty="0" smtClean="0">
                <a:solidFill>
                  <a:srgbClr val="002060"/>
                </a:solidFill>
              </a:rPr>
              <a:t>химическая промышленность</a:t>
            </a:r>
          </a:p>
          <a:p>
            <a:pPr marL="285750" indent="-285750" eaLnBrk="1" hangingPunct="1">
              <a:spcBef>
                <a:spcPct val="15000"/>
              </a:spcBef>
              <a:buClr>
                <a:srgbClr val="7E0E19"/>
              </a:buClr>
              <a:buSzPct val="120000"/>
              <a:buFont typeface="Wingdings" panose="05000000000000000000" pitchFamily="2" charset="2"/>
              <a:buChar char="ü"/>
            </a:pPr>
            <a:r>
              <a:rPr kumimoji="0" lang="ru-RU" altLang="ru-RU" sz="1400" i="1" dirty="0">
                <a:solidFill>
                  <a:srgbClr val="002060"/>
                </a:solidFill>
              </a:rPr>
              <a:t>автомобили и тракторы, включая </a:t>
            </a:r>
            <a:r>
              <a:rPr kumimoji="0" lang="ru-RU" altLang="ru-RU" sz="1400" i="1" dirty="0" smtClean="0">
                <a:solidFill>
                  <a:srgbClr val="002060"/>
                </a:solidFill>
              </a:rPr>
              <a:t>требования к электромобилям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6437414" y="4769674"/>
            <a:ext cx="2638870" cy="1277273"/>
          </a:xfrm>
          <a:prstGeom prst="rect">
            <a:avLst/>
          </a:prstGeom>
          <a:solidFill>
            <a:srgbClr val="032953"/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100" i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100" i="1" dirty="0" smtClean="0">
                <a:solidFill>
                  <a:schemeClr val="bg1"/>
                </a:solidFill>
              </a:rPr>
              <a:t>Необходима разработка ГОСТ </a:t>
            </a:r>
            <a:br>
              <a:rPr lang="ru-RU" altLang="ru-RU" sz="1100" i="1" dirty="0" smtClean="0">
                <a:solidFill>
                  <a:schemeClr val="bg1"/>
                </a:solidFill>
              </a:rPr>
            </a:br>
            <a:r>
              <a:rPr lang="ru-RU" altLang="ru-RU" sz="1100" i="1" dirty="0" smtClean="0">
                <a:solidFill>
                  <a:schemeClr val="bg1"/>
                </a:solidFill>
              </a:rPr>
              <a:t>с </a:t>
            </a:r>
            <a:r>
              <a:rPr lang="ru-RU" altLang="ru-RU" sz="1100" i="1" dirty="0">
                <a:solidFill>
                  <a:schemeClr val="bg1"/>
                </a:solidFill>
              </a:rPr>
              <a:t>опережающими требованиями, </a:t>
            </a:r>
            <a:r>
              <a:rPr lang="ru-RU" altLang="ru-RU" sz="1100" i="1" dirty="0" smtClean="0">
                <a:solidFill>
                  <a:schemeClr val="bg1"/>
                </a:solidFill>
              </a:rPr>
              <a:t/>
            </a:r>
            <a:br>
              <a:rPr lang="ru-RU" altLang="ru-RU" sz="1100" i="1" dirty="0" smtClean="0">
                <a:solidFill>
                  <a:schemeClr val="bg1"/>
                </a:solidFill>
              </a:rPr>
            </a:br>
            <a:r>
              <a:rPr lang="ru-RU" altLang="ru-RU" sz="1100" i="1" dirty="0" smtClean="0">
                <a:solidFill>
                  <a:schemeClr val="bg1"/>
                </a:solidFill>
              </a:rPr>
              <a:t>с </a:t>
            </a:r>
            <a:r>
              <a:rPr lang="ru-RU" altLang="ru-RU" sz="1100" i="1" dirty="0">
                <a:solidFill>
                  <a:schemeClr val="bg1"/>
                </a:solidFill>
              </a:rPr>
              <a:t>дифференцированным введением отдельных </a:t>
            </a:r>
            <a:endParaRPr lang="ru-RU" altLang="ru-RU" sz="1100" i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100" i="1" dirty="0" smtClean="0">
                <a:solidFill>
                  <a:schemeClr val="bg1"/>
                </a:solidFill>
              </a:rPr>
              <a:t>требований</a:t>
            </a:r>
          </a:p>
          <a:p>
            <a:pPr algn="ctr" eaLnBrk="1" hangingPunct="1"/>
            <a:endParaRPr lang="ru-RU" altLang="ru-RU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98" y="92054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7282" y="847146"/>
            <a:ext cx="8751238" cy="560794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16070"/>
            <a:ext cx="914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rgbClr val="7E0E19"/>
                </a:solidFill>
              </a:rPr>
              <a:t>Приложение №10  </a:t>
            </a:r>
            <a:r>
              <a:rPr lang="ru-RU" sz="1600" b="1" i="1" dirty="0" smtClean="0">
                <a:solidFill>
                  <a:srgbClr val="002060"/>
                </a:solidFill>
              </a:rPr>
              <a:t>«Протокол о проведении согласованной политики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                                  в области обеспечения единства измерений»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1783" y="3411027"/>
            <a:ext cx="3549863" cy="481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метрологической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методики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(метода) измерений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2873" y="2801564"/>
            <a:ext cx="553877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проведения межлабораторных сравнительных испытаний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межлабораторных сличений)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6602" y="5846084"/>
            <a:ext cx="4050337" cy="600164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аттестации методики (метода) измерений,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принимаемой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</a:t>
            </a:r>
            <a:r>
              <a:rPr lang="ru-RU" sz="1100" b="1" i="1" dirty="0" err="1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референтной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методики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метода) измерений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602" y="5243596"/>
            <a:ext cx="2590876" cy="48167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утверждения типа средств измерений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602" y="4659652"/>
            <a:ext cx="4050337" cy="48167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взаимного признания результатов работ по обеспечению единства измерений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2491" y="5252868"/>
            <a:ext cx="2773884" cy="48167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утверждения типа стандартного образца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1388" y="5251742"/>
            <a:ext cx="3291012" cy="48167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поверки средства измерений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98567" y="4659652"/>
            <a:ext cx="4743833" cy="48167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метрологической экспертизы проекта ТР ЕАЭС,  проекта перечня стандартов к ТР ЕАЭС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98568" y="5823222"/>
            <a:ext cx="4743832" cy="600164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взаимного предоставления сведений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обеспечения единства измерений,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содержащихся </a:t>
            </a:r>
            <a:b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информационных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фондах государств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членов ЕАЭС</a:t>
            </a:r>
            <a:endParaRPr lang="ru-RU" sz="1100" b="1" i="1" dirty="0">
              <a:solidFill>
                <a:srgbClr val="03295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2873" y="2152437"/>
            <a:ext cx="5538774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внесистемных единиц величин,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применяемых 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технических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регламентов ЕАЭС,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их соотношения </a:t>
            </a: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 smtClean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i="1" dirty="0">
                <a:solidFill>
                  <a:srgbClr val="03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системой единиц (СИ)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546" y="2152437"/>
            <a:ext cx="687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69613B"/>
                </a:solidFill>
              </a:rPr>
              <a:t>Утверждены Коллегией </a:t>
            </a:r>
            <a:r>
              <a:rPr lang="ru-RU" sz="1600" b="1" i="1" u="sng" dirty="0">
                <a:solidFill>
                  <a:srgbClr val="69613B"/>
                </a:solidFill>
              </a:rPr>
              <a:t>ЕЭК </a:t>
            </a:r>
            <a:r>
              <a:rPr lang="ru-RU" sz="1600" b="1" i="1" u="sng" dirty="0" smtClean="0">
                <a:solidFill>
                  <a:srgbClr val="69613B"/>
                </a:solidFill>
              </a:rPr>
              <a:t>:</a:t>
            </a:r>
            <a:endParaRPr lang="ru-RU" sz="1600" b="1" i="1" u="sng" dirty="0">
              <a:solidFill>
                <a:srgbClr val="69613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04" y="3399953"/>
            <a:ext cx="687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69613B"/>
                </a:solidFill>
              </a:rPr>
              <a:t>Одобрен Коллегией для внесения на Совет ЕЭК:</a:t>
            </a:r>
            <a:endParaRPr lang="ru-RU" sz="1600" b="1" i="1" u="sng" dirty="0">
              <a:solidFill>
                <a:srgbClr val="69613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602" y="4167144"/>
            <a:ext cx="6879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69613B"/>
                </a:solidFill>
              </a:rPr>
              <a:t>Подготовлены для рассмотрения Коллегией ЕЭК </a:t>
            </a:r>
            <a:r>
              <a:rPr lang="ru-RU" sz="2000" b="1" i="1" u="sng" dirty="0" smtClean="0">
                <a:solidFill>
                  <a:srgbClr val="7E0E19"/>
                </a:solidFill>
              </a:rPr>
              <a:t>7</a:t>
            </a:r>
            <a:r>
              <a:rPr lang="ru-RU" sz="2000" b="1" i="1" u="sng" dirty="0" smtClean="0">
                <a:solidFill>
                  <a:srgbClr val="69613B"/>
                </a:solidFill>
              </a:rPr>
              <a:t> </a:t>
            </a:r>
            <a:r>
              <a:rPr lang="ru-RU" sz="1600" b="1" i="1" u="sng" dirty="0" smtClean="0">
                <a:solidFill>
                  <a:srgbClr val="69613B"/>
                </a:solidFill>
              </a:rPr>
              <a:t>проектов:</a:t>
            </a:r>
            <a:endParaRPr lang="ru-RU" sz="1600" b="1" i="1" u="sng" dirty="0">
              <a:solidFill>
                <a:srgbClr val="696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15786</TotalTime>
  <Words>1926</Words>
  <Application>Microsoft Office PowerPoint</Application>
  <PresentationFormat>Экран (4:3)</PresentationFormat>
  <Paragraphs>314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ВЗАИМОДЕЙСТВИЕ В ЕАЭС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Анастасия Андр. Шашечкина</cp:lastModifiedBy>
  <cp:revision>1215</cp:revision>
  <cp:lastPrinted>2016-02-17T09:15:22Z</cp:lastPrinted>
  <dcterms:created xsi:type="dcterms:W3CDTF">2012-07-25T22:38:51Z</dcterms:created>
  <dcterms:modified xsi:type="dcterms:W3CDTF">2016-03-17T10:42:13Z</dcterms:modified>
</cp:coreProperties>
</file>